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17" r:id="rId1"/>
  </p:sldMasterIdLst>
  <p:notesMasterIdLst>
    <p:notesMasterId r:id="rId28"/>
  </p:notesMasterIdLst>
  <p:handoutMasterIdLst>
    <p:handoutMasterId r:id="rId29"/>
  </p:handoutMasterIdLst>
  <p:sldIdLst>
    <p:sldId id="256" r:id="rId2"/>
    <p:sldId id="258" r:id="rId3"/>
    <p:sldId id="261" r:id="rId4"/>
    <p:sldId id="262" r:id="rId5"/>
    <p:sldId id="272" r:id="rId6"/>
    <p:sldId id="281" r:id="rId7"/>
    <p:sldId id="282" r:id="rId8"/>
    <p:sldId id="268" r:id="rId9"/>
    <p:sldId id="269" r:id="rId10"/>
    <p:sldId id="270" r:id="rId11"/>
    <p:sldId id="274" r:id="rId12"/>
    <p:sldId id="266" r:id="rId13"/>
    <p:sldId id="267" r:id="rId14"/>
    <p:sldId id="280" r:id="rId15"/>
    <p:sldId id="283" r:id="rId16"/>
    <p:sldId id="284" r:id="rId17"/>
    <p:sldId id="285" r:id="rId18"/>
    <p:sldId id="264" r:id="rId19"/>
    <p:sldId id="263" r:id="rId20"/>
    <p:sldId id="278" r:id="rId21"/>
    <p:sldId id="279" r:id="rId22"/>
    <p:sldId id="260" r:id="rId23"/>
    <p:sldId id="275" r:id="rId24"/>
    <p:sldId id="276" r:id="rId25"/>
    <p:sldId id="257" r:id="rId26"/>
    <p:sldId id="265"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clrMru>
    <a:srgbClr val="EEBC2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8" d="100"/>
          <a:sy n="78" d="100"/>
        </p:scale>
        <p:origin x="-1776" y="-11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99" d="100"/>
          <a:sy n="99" d="100"/>
        </p:scale>
        <p:origin x="-356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585B872-1F25-5643-A6DC-E8F206F07D74}" type="datetimeFigureOut">
              <a:rPr lang="en-US" smtClean="0"/>
              <a:t>8/16/18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2EC6FED-DC5D-F045-AC08-175B31476C65}" type="slidenum">
              <a:rPr lang="en-US" smtClean="0"/>
              <a:t>‹#›</a:t>
            </a:fld>
            <a:endParaRPr lang="en-US"/>
          </a:p>
        </p:txBody>
      </p:sp>
    </p:spTree>
    <p:extLst>
      <p:ext uri="{BB962C8B-B14F-4D97-AF65-F5344CB8AC3E}">
        <p14:creationId xmlns:p14="http://schemas.microsoft.com/office/powerpoint/2010/main" val="30423649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82928A-23E8-4348-BCDD-F8012A6E553A}" type="datetimeFigureOut">
              <a:rPr lang="en-US" smtClean="0"/>
              <a:t>8/16/18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888AFA-D38A-024F-A63B-9C610498A406}" type="slidenum">
              <a:rPr lang="en-US" smtClean="0"/>
              <a:t>‹#›</a:t>
            </a:fld>
            <a:endParaRPr lang="en-US"/>
          </a:p>
        </p:txBody>
      </p:sp>
    </p:spTree>
    <p:extLst>
      <p:ext uri="{BB962C8B-B14F-4D97-AF65-F5344CB8AC3E}">
        <p14:creationId xmlns:p14="http://schemas.microsoft.com/office/powerpoint/2010/main" val="157202522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40498905f6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40498905f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40498905f6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40498905f6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40498905f6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40498905f6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888AFA-D38A-024F-A63B-9C610498A406}" type="slidenum">
              <a:rPr lang="en-US" smtClean="0"/>
              <a:t>26</a:t>
            </a:fld>
            <a:endParaRPr lang="en-US"/>
          </a:p>
        </p:txBody>
      </p:sp>
    </p:spTree>
    <p:extLst>
      <p:ext uri="{BB962C8B-B14F-4D97-AF65-F5344CB8AC3E}">
        <p14:creationId xmlns:p14="http://schemas.microsoft.com/office/powerpoint/2010/main" val="1466769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ACDB3CC-F982-40F9-8DD6-BCC9AFBF44BD}" type="datetime1">
              <a:rPr lang="en-US" smtClean="0"/>
              <a:pPr/>
              <a:t>8/16/18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88A4A4-BD3B-6D44-8993-0DF3531376C2}" type="datetimeFigureOut">
              <a:rPr lang="en-US" smtClean="0"/>
              <a:t>8/16/18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639BB-C140-7941-8C58-0EEF1300FAC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88A4A4-BD3B-6D44-8993-0DF3531376C2}" type="datetimeFigureOut">
              <a:rPr lang="en-US" smtClean="0"/>
              <a:t>8/16/18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639BB-C140-7941-8C58-0EEF1300FAC1}"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038325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C88A4A4-BD3B-6D44-8993-0DF3531376C2}" type="datetimeFigureOut">
              <a:rPr lang="en-US" smtClean="0"/>
              <a:t>8/16/18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639BB-C140-7941-8C58-0EEF1300FAC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64DDAE5B-B07C-441A-8026-C23A427A74DC}" type="datetime1">
              <a:rPr lang="en-US" smtClean="0"/>
              <a:pPr/>
              <a:t>8/16/18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C88A4A4-BD3B-6D44-8993-0DF3531376C2}" type="datetimeFigureOut">
              <a:rPr lang="en-US" smtClean="0"/>
              <a:t>8/16/18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639BB-C140-7941-8C58-0EEF1300FAC1}"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C88A4A4-BD3B-6D44-8993-0DF3531376C2}" type="datetimeFigureOut">
              <a:rPr lang="en-US" smtClean="0"/>
              <a:t>8/16/18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B639BB-C140-7941-8C58-0EEF1300FAC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88A4A4-BD3B-6D44-8993-0DF3531376C2}" type="datetimeFigureOut">
              <a:rPr lang="en-US" smtClean="0"/>
              <a:t>8/16/18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B639BB-C140-7941-8C58-0EEF1300FAC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88A4A4-BD3B-6D44-8993-0DF3531376C2}" type="datetimeFigureOut">
              <a:rPr lang="en-US" smtClean="0"/>
              <a:t>8/16/18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B639BB-C140-7941-8C58-0EEF1300FAC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DC88A4A4-BD3B-6D44-8993-0DF3531376C2}" type="datetimeFigureOut">
              <a:rPr lang="en-US" smtClean="0"/>
              <a:t>8/16/18</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2754ED01-E2A0-4C1E-8E21-014B9904157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Drag picture to placeholder or click icon to add</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88A4A4-BD3B-6D44-8993-0DF3531376C2}" type="datetimeFigureOut">
              <a:rPr lang="en-US" smtClean="0"/>
              <a:t>8/16/18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639BB-C140-7941-8C58-0EEF1300FAC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DC88A4A4-BD3B-6D44-8993-0DF3531376C2}" type="datetimeFigureOut">
              <a:rPr lang="en-US" smtClean="0"/>
              <a:t>8/16/18</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58B639BB-C140-7941-8C58-0EEF1300FAC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218" r:id="rId1"/>
    <p:sldLayoutId id="2147484219" r:id="rId2"/>
    <p:sldLayoutId id="2147484220" r:id="rId3"/>
    <p:sldLayoutId id="2147484221" r:id="rId4"/>
    <p:sldLayoutId id="2147484222" r:id="rId5"/>
    <p:sldLayoutId id="2147484223" r:id="rId6"/>
    <p:sldLayoutId id="2147484224" r:id="rId7"/>
    <p:sldLayoutId id="2147484225" r:id="rId8"/>
    <p:sldLayoutId id="2147484226" r:id="rId9"/>
    <p:sldLayoutId id="2147484227" r:id="rId10"/>
    <p:sldLayoutId id="2147484228" r:id="rId11"/>
    <p:sldLayoutId id="2147484229" r:id="rId12"/>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hyperlink" Target="http://21polkadots.weebly.com/" TargetMode="External"/><Relationship Id="rId4" Type="http://schemas.openxmlformats.org/officeDocument/2006/relationships/image" Target="../media/image21.gif"/><Relationship Id="rId1" Type="http://schemas.openxmlformats.org/officeDocument/2006/relationships/slideLayout" Target="../slideLayouts/slideLayout2.xml"/><Relationship Id="rId2" Type="http://schemas.openxmlformats.org/officeDocument/2006/relationships/hyperlink" Target="https://thefarmroom16.weebly.com/"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ctrTitle"/>
          </p:nvPr>
        </p:nvSpPr>
        <p:spPr>
          <a:xfrm rot="19140000">
            <a:off x="927163" y="1486212"/>
            <a:ext cx="5776107" cy="1687099"/>
          </a:xfrm>
        </p:spPr>
        <p:txBody>
          <a:bodyPr/>
          <a:lstStyle/>
          <a:p>
            <a:pPr algn="ctr"/>
            <a:r>
              <a:rPr lang="en-US" sz="5400" dirty="0" smtClean="0">
                <a:latin typeface="Century Gothic"/>
                <a:cs typeface="Century Gothic"/>
              </a:rPr>
              <a:t>Welcome  to</a:t>
            </a:r>
            <a:br>
              <a:rPr lang="en-US" sz="5400" dirty="0" smtClean="0">
                <a:latin typeface="Century Gothic"/>
                <a:cs typeface="Century Gothic"/>
              </a:rPr>
            </a:br>
            <a:r>
              <a:rPr lang="en-US" sz="5400" dirty="0" smtClean="0">
                <a:latin typeface="Century Gothic"/>
                <a:cs typeface="Century Gothic"/>
              </a:rPr>
              <a:t>4</a:t>
            </a:r>
            <a:r>
              <a:rPr lang="en-US" sz="5400" baseline="30000" dirty="0" smtClean="0">
                <a:latin typeface="Century Gothic"/>
                <a:cs typeface="Century Gothic"/>
              </a:rPr>
              <a:t>th</a:t>
            </a:r>
            <a:r>
              <a:rPr lang="en-US" sz="5400" dirty="0" smtClean="0">
                <a:latin typeface="Century Gothic"/>
                <a:cs typeface="Century Gothic"/>
              </a:rPr>
              <a:t> Grade</a:t>
            </a:r>
            <a:endParaRPr lang="en-US" sz="5400" dirty="0">
              <a:latin typeface="Century Gothic"/>
              <a:cs typeface="Century Gothic"/>
            </a:endParaRPr>
          </a:p>
        </p:txBody>
      </p:sp>
      <p:sp>
        <p:nvSpPr>
          <p:cNvPr id="16" name="Subtitle 15"/>
          <p:cNvSpPr>
            <a:spLocks noGrp="1"/>
          </p:cNvSpPr>
          <p:nvPr>
            <p:ph type="subTitle" idx="1"/>
          </p:nvPr>
        </p:nvSpPr>
        <p:spPr>
          <a:xfrm rot="19078818">
            <a:off x="1997389" y="2904257"/>
            <a:ext cx="5734948" cy="929145"/>
          </a:xfrm>
        </p:spPr>
        <p:txBody>
          <a:bodyPr>
            <a:noAutofit/>
          </a:bodyPr>
          <a:lstStyle/>
          <a:p>
            <a:pPr algn="ctr"/>
            <a:r>
              <a:rPr lang="en-US" sz="2400" dirty="0" smtClean="0">
                <a:latin typeface="Century Gothic"/>
                <a:cs typeface="Century Gothic"/>
              </a:rPr>
              <a:t>Fiddyment Elementary</a:t>
            </a:r>
          </a:p>
          <a:p>
            <a:pPr algn="ctr"/>
            <a:r>
              <a:rPr lang="en-US" sz="2400" dirty="0" err="1" smtClean="0">
                <a:latin typeface="Century Gothic"/>
                <a:cs typeface="Century Gothic"/>
              </a:rPr>
              <a:t>MRs.</a:t>
            </a:r>
            <a:r>
              <a:rPr lang="en-US" sz="2400" dirty="0" smtClean="0">
                <a:latin typeface="Century Gothic"/>
                <a:cs typeface="Century Gothic"/>
              </a:rPr>
              <a:t> Benato</a:t>
            </a:r>
            <a:endParaRPr lang="en-US" sz="2400" dirty="0">
              <a:latin typeface="Century Gothic"/>
              <a:cs typeface="Century Gothic"/>
            </a:endParaRPr>
          </a:p>
        </p:txBody>
      </p:sp>
      <p:pic>
        <p:nvPicPr>
          <p:cNvPr id="2" name="Picture 1" descr="download-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8007" y="3631694"/>
            <a:ext cx="2806700" cy="2895600"/>
          </a:xfrm>
          <a:prstGeom prst="rect">
            <a:avLst/>
          </a:prstGeom>
        </p:spPr>
      </p:pic>
    </p:spTree>
    <p:extLst>
      <p:ext uri="{BB962C8B-B14F-4D97-AF65-F5344CB8AC3E}">
        <p14:creationId xmlns:p14="http://schemas.microsoft.com/office/powerpoint/2010/main" val="135871006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u="sng" dirty="0" smtClean="0">
                <a:latin typeface="Century Gothic"/>
                <a:cs typeface="Century Gothic"/>
              </a:rPr>
              <a:t>Friday Papers</a:t>
            </a:r>
            <a:endParaRPr lang="en-US" sz="3600" u="sng" dirty="0">
              <a:latin typeface="Century Gothic"/>
              <a:cs typeface="Century Gothic"/>
            </a:endParaRPr>
          </a:p>
        </p:txBody>
      </p:sp>
      <p:sp>
        <p:nvSpPr>
          <p:cNvPr id="3" name="Content Placeholder 2"/>
          <p:cNvSpPr>
            <a:spLocks noGrp="1"/>
          </p:cNvSpPr>
          <p:nvPr>
            <p:ph idx="1"/>
          </p:nvPr>
        </p:nvSpPr>
        <p:spPr/>
        <p:txBody>
          <a:bodyPr>
            <a:normAutofit fontScale="92500"/>
          </a:bodyPr>
          <a:lstStyle/>
          <a:p>
            <a:pPr marL="0" indent="0"/>
            <a:r>
              <a:rPr lang="en-US" sz="2400" b="0" dirty="0">
                <a:latin typeface="Century Gothic"/>
                <a:cs typeface="Century Gothic"/>
              </a:rPr>
              <a:t>All papers are sent home with students on Friday in their homework folder. </a:t>
            </a:r>
            <a:r>
              <a:rPr lang="en-US" sz="2400" b="0" dirty="0" smtClean="0">
                <a:latin typeface="Century Gothic"/>
                <a:cs typeface="Century Gothic"/>
              </a:rPr>
              <a:t>This </a:t>
            </a:r>
            <a:r>
              <a:rPr lang="en-US" sz="2400" b="0" dirty="0">
                <a:latin typeface="Century Gothic"/>
                <a:cs typeface="Century Gothic"/>
              </a:rPr>
              <a:t>includes important notes and announcements from the office or </a:t>
            </a:r>
            <a:r>
              <a:rPr lang="en-US" sz="2400" b="0" dirty="0" smtClean="0">
                <a:latin typeface="Century Gothic"/>
                <a:cs typeface="Century Gothic"/>
              </a:rPr>
              <a:t>myself</a:t>
            </a:r>
            <a:r>
              <a:rPr lang="en-US" sz="2400" b="0" dirty="0">
                <a:latin typeface="Century Gothic"/>
                <a:cs typeface="Century Gothic"/>
              </a:rPr>
              <a:t> </a:t>
            </a:r>
            <a:r>
              <a:rPr lang="en-US" sz="2400" b="0" dirty="0" smtClean="0">
                <a:latin typeface="Century Gothic"/>
                <a:cs typeface="Century Gothic"/>
              </a:rPr>
              <a:t>as well as student work. </a:t>
            </a:r>
          </a:p>
          <a:p>
            <a:pPr marL="0" indent="0" algn="ctr"/>
            <a:r>
              <a:rPr lang="en-US" sz="2400" b="0" dirty="0" smtClean="0">
                <a:latin typeface="Century Gothic"/>
                <a:cs typeface="Century Gothic"/>
              </a:rPr>
              <a:t>Please </a:t>
            </a:r>
            <a:r>
              <a:rPr lang="en-US" sz="2400" b="0" dirty="0">
                <a:latin typeface="Century Gothic"/>
                <a:cs typeface="Century Gothic"/>
              </a:rPr>
              <a:t>ask your child to share what </a:t>
            </a:r>
            <a:endParaRPr lang="en-US" sz="2400" b="0" dirty="0" smtClean="0">
              <a:latin typeface="Century Gothic"/>
              <a:cs typeface="Century Gothic"/>
            </a:endParaRPr>
          </a:p>
          <a:p>
            <a:pPr marL="0" indent="0" algn="ctr"/>
            <a:r>
              <a:rPr lang="en-US" sz="2400" b="0" dirty="0" smtClean="0">
                <a:latin typeface="Century Gothic"/>
                <a:cs typeface="Century Gothic"/>
              </a:rPr>
              <a:t>is </a:t>
            </a:r>
            <a:r>
              <a:rPr lang="en-US" sz="2400" b="0" dirty="0">
                <a:latin typeface="Century Gothic"/>
                <a:cs typeface="Century Gothic"/>
              </a:rPr>
              <a:t>in their folders on Friday</a:t>
            </a:r>
            <a:r>
              <a:rPr lang="en-US" sz="2400" b="0" dirty="0" smtClean="0">
                <a:latin typeface="Century Gothic"/>
                <a:cs typeface="Century Gothic"/>
              </a:rPr>
              <a:t>!</a:t>
            </a:r>
          </a:p>
          <a:p>
            <a:pPr marL="0" indent="0" algn="ctr"/>
            <a:endParaRPr lang="en-US" sz="2400" b="0" dirty="0" smtClean="0">
              <a:latin typeface="Century Gothic"/>
              <a:cs typeface="Century Gothic"/>
            </a:endParaRPr>
          </a:p>
          <a:p>
            <a:pPr marL="0" indent="0"/>
            <a:r>
              <a:rPr lang="en-US" sz="2400" b="0" dirty="0">
                <a:latin typeface="Century Gothic"/>
                <a:cs typeface="Century Gothic"/>
              </a:rPr>
              <a:t>Our home-school communication </a:t>
            </a:r>
            <a:r>
              <a:rPr lang="en-US" sz="2400" b="0" dirty="0" smtClean="0">
                <a:latin typeface="Century Gothic"/>
                <a:cs typeface="Century Gothic"/>
              </a:rPr>
              <a:t>is emailed out on Fridays. Please check your email for “</a:t>
            </a:r>
            <a:r>
              <a:rPr lang="en-US" sz="2400" b="0" dirty="0">
                <a:latin typeface="Century Gothic"/>
                <a:cs typeface="Century Gothic"/>
              </a:rPr>
              <a:t>Friday News</a:t>
            </a:r>
            <a:r>
              <a:rPr lang="en-US" sz="2400" b="0" dirty="0" smtClean="0">
                <a:latin typeface="Century Gothic"/>
                <a:cs typeface="Century Gothic"/>
              </a:rPr>
              <a:t>”</a:t>
            </a:r>
            <a:r>
              <a:rPr lang="en-US" sz="2400" b="0" dirty="0">
                <a:latin typeface="Century Gothic"/>
                <a:cs typeface="Century Gothic"/>
              </a:rPr>
              <a:t> </a:t>
            </a:r>
            <a:r>
              <a:rPr lang="en-US" sz="2400" b="0" dirty="0" smtClean="0">
                <a:latin typeface="Century Gothic"/>
                <a:cs typeface="Century Gothic"/>
                <a:sym typeface="Wingdings"/>
              </a:rPr>
              <a:t></a:t>
            </a:r>
            <a:endParaRPr lang="en-US" sz="2400" b="0" dirty="0">
              <a:latin typeface="Century Gothic"/>
              <a:cs typeface="Century Gothic"/>
            </a:endParaRPr>
          </a:p>
          <a:p>
            <a:pPr marL="0" indent="0"/>
            <a:endParaRPr lang="en-US" sz="2400" b="0" dirty="0">
              <a:latin typeface="Century Gothic"/>
              <a:cs typeface="Century Gothic"/>
            </a:endParaRPr>
          </a:p>
          <a:p>
            <a:endParaRPr lang="en-US" dirty="0"/>
          </a:p>
        </p:txBody>
      </p:sp>
      <p:pic>
        <p:nvPicPr>
          <p:cNvPr id="4" name="Picture 3" descr="images-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2573" y="4849025"/>
            <a:ext cx="3126338" cy="1841542"/>
          </a:xfrm>
          <a:prstGeom prst="rect">
            <a:avLst/>
          </a:prstGeom>
        </p:spPr>
      </p:pic>
    </p:spTree>
    <p:extLst>
      <p:ext uri="{BB962C8B-B14F-4D97-AF65-F5344CB8AC3E}">
        <p14:creationId xmlns:p14="http://schemas.microsoft.com/office/powerpoint/2010/main" val="58254307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u="sng" dirty="0" smtClean="0">
                <a:latin typeface="Century Gothic"/>
                <a:cs typeface="Century Gothic"/>
              </a:rPr>
              <a:t>Our Week at a glance</a:t>
            </a:r>
            <a:endParaRPr lang="en-US" sz="3600" u="sng" dirty="0">
              <a:latin typeface="Century Gothic"/>
              <a:cs typeface="Century Gothic"/>
            </a:endParaRPr>
          </a:p>
        </p:txBody>
      </p:sp>
      <p:sp>
        <p:nvSpPr>
          <p:cNvPr id="3" name="Content Placeholder 2"/>
          <p:cNvSpPr>
            <a:spLocks noGrp="1"/>
          </p:cNvSpPr>
          <p:nvPr>
            <p:ph idx="1"/>
          </p:nvPr>
        </p:nvSpPr>
        <p:spPr>
          <a:xfrm>
            <a:off x="822960" y="1336924"/>
            <a:ext cx="7520940" cy="3343553"/>
          </a:xfrm>
        </p:spPr>
        <p:txBody>
          <a:bodyPr>
            <a:normAutofit lnSpcReduction="10000"/>
          </a:bodyPr>
          <a:lstStyle/>
          <a:p>
            <a:pPr algn="ctr"/>
            <a:r>
              <a:rPr lang="en-US" sz="2400" b="0" dirty="0" smtClean="0">
                <a:latin typeface="Century Gothic"/>
                <a:cs typeface="Century Gothic"/>
              </a:rPr>
              <a:t>Monday – Music @ 11:50am</a:t>
            </a:r>
          </a:p>
          <a:p>
            <a:pPr algn="ctr"/>
            <a:r>
              <a:rPr lang="en-US" sz="2400" b="0" dirty="0" smtClean="0">
                <a:latin typeface="Century Gothic"/>
                <a:cs typeface="Century Gothic"/>
              </a:rPr>
              <a:t>Tuesday – Library @ 9:20am</a:t>
            </a:r>
          </a:p>
          <a:p>
            <a:pPr algn="ctr"/>
            <a:r>
              <a:rPr lang="en-US" sz="2400" b="0" dirty="0" smtClean="0">
                <a:latin typeface="Century Gothic"/>
                <a:cs typeface="Century Gothic"/>
              </a:rPr>
              <a:t>Wednesday – </a:t>
            </a:r>
            <a:r>
              <a:rPr lang="en-US" sz="2400" b="0" dirty="0">
                <a:latin typeface="Century Gothic"/>
                <a:cs typeface="Century Gothic"/>
              </a:rPr>
              <a:t>PE @ </a:t>
            </a:r>
            <a:r>
              <a:rPr lang="en-US" sz="2400" b="0" dirty="0" smtClean="0">
                <a:latin typeface="Century Gothic"/>
                <a:cs typeface="Century Gothic"/>
              </a:rPr>
              <a:t>8:50am</a:t>
            </a:r>
            <a:endParaRPr lang="en-US" sz="2400" b="0" dirty="0">
              <a:latin typeface="Century Gothic"/>
              <a:cs typeface="Century Gothic"/>
            </a:endParaRPr>
          </a:p>
          <a:p>
            <a:pPr algn="ctr"/>
            <a:r>
              <a:rPr lang="en-US" sz="2400" b="0" dirty="0" smtClean="0">
                <a:latin typeface="Century Gothic"/>
                <a:cs typeface="Century Gothic"/>
              </a:rPr>
              <a:t>Thursday – PE @ 11:00am</a:t>
            </a:r>
          </a:p>
          <a:p>
            <a:pPr algn="ctr"/>
            <a:r>
              <a:rPr lang="en-US" sz="2400" b="0" dirty="0" smtClean="0">
                <a:latin typeface="Century Gothic"/>
                <a:cs typeface="Century Gothic"/>
              </a:rPr>
              <a:t>Friday –Little Buddies/ SING</a:t>
            </a:r>
          </a:p>
          <a:p>
            <a:pPr algn="ctr"/>
            <a:endParaRPr lang="en-US" sz="2000" b="0" dirty="0" smtClean="0">
              <a:solidFill>
                <a:srgbClr val="0000FF"/>
              </a:solidFill>
              <a:latin typeface="Century Gothic"/>
              <a:cs typeface="Century Gothic"/>
            </a:endParaRPr>
          </a:p>
          <a:p>
            <a:pPr algn="ctr"/>
            <a:r>
              <a:rPr lang="en-US" sz="2000" b="0" dirty="0" smtClean="0">
                <a:solidFill>
                  <a:srgbClr val="0000FF"/>
                </a:solidFill>
                <a:latin typeface="Century Gothic"/>
                <a:cs typeface="Century Gothic"/>
              </a:rPr>
              <a:t>*Please remind your child </a:t>
            </a:r>
          </a:p>
          <a:p>
            <a:pPr algn="ctr"/>
            <a:r>
              <a:rPr lang="en-US" sz="2000" b="0" dirty="0" smtClean="0">
                <a:solidFill>
                  <a:srgbClr val="0000FF"/>
                </a:solidFill>
                <a:latin typeface="Century Gothic"/>
                <a:cs typeface="Century Gothic"/>
              </a:rPr>
              <a:t>to wear tennis shoes on PE days! </a:t>
            </a:r>
            <a:r>
              <a:rPr lang="en-US" sz="2000" b="0" dirty="0" smtClean="0">
                <a:solidFill>
                  <a:srgbClr val="0000FF"/>
                </a:solidFill>
                <a:latin typeface="Century Gothic"/>
                <a:cs typeface="Century Gothic"/>
                <a:sym typeface="Wingdings"/>
              </a:rPr>
              <a:t></a:t>
            </a:r>
            <a:r>
              <a:rPr lang="en-US" sz="2000" b="0" dirty="0" smtClean="0">
                <a:solidFill>
                  <a:srgbClr val="0000FF"/>
                </a:solidFill>
                <a:latin typeface="Century Gothic"/>
                <a:cs typeface="Century Gothic"/>
              </a:rPr>
              <a:t> </a:t>
            </a:r>
          </a:p>
        </p:txBody>
      </p:sp>
    </p:spTree>
    <p:extLst>
      <p:ext uri="{BB962C8B-B14F-4D97-AF65-F5344CB8AC3E}">
        <p14:creationId xmlns:p14="http://schemas.microsoft.com/office/powerpoint/2010/main" val="226459411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u="sng" dirty="0" smtClean="0">
                <a:latin typeface="Century Gothic"/>
                <a:cs typeface="Century Gothic"/>
              </a:rPr>
              <a:t>Field trips</a:t>
            </a:r>
            <a:endParaRPr lang="en-US" sz="3600" u="sng" dirty="0">
              <a:latin typeface="Century Gothic"/>
              <a:cs typeface="Century Gothic"/>
            </a:endParaRPr>
          </a:p>
        </p:txBody>
      </p:sp>
      <p:sp>
        <p:nvSpPr>
          <p:cNvPr id="3" name="Content Placeholder 2"/>
          <p:cNvSpPr>
            <a:spLocks noGrp="1"/>
          </p:cNvSpPr>
          <p:nvPr>
            <p:ph idx="1"/>
          </p:nvPr>
        </p:nvSpPr>
        <p:spPr/>
        <p:txBody>
          <a:bodyPr>
            <a:normAutofit/>
          </a:bodyPr>
          <a:lstStyle/>
          <a:p>
            <a:pPr algn="ctr"/>
            <a:r>
              <a:rPr lang="en-US" sz="2400" b="0" dirty="0">
                <a:latin typeface="Century Gothic"/>
                <a:cs typeface="Century Gothic"/>
              </a:rPr>
              <a:t>Our field trips in 4</a:t>
            </a:r>
            <a:r>
              <a:rPr lang="en-US" sz="2400" b="0" baseline="30000" dirty="0">
                <a:latin typeface="Century Gothic"/>
                <a:cs typeface="Century Gothic"/>
              </a:rPr>
              <a:t>th</a:t>
            </a:r>
            <a:r>
              <a:rPr lang="en-US" sz="2400" b="0" dirty="0">
                <a:latin typeface="Century Gothic"/>
                <a:cs typeface="Century Gothic"/>
              </a:rPr>
              <a:t> grade will include</a:t>
            </a:r>
            <a:r>
              <a:rPr lang="en-US" sz="2400" b="0" dirty="0" smtClean="0">
                <a:latin typeface="Century Gothic"/>
                <a:cs typeface="Century Gothic"/>
              </a:rPr>
              <a:t>:</a:t>
            </a:r>
            <a:endParaRPr lang="en-US" sz="2000" b="0" dirty="0" smtClean="0">
              <a:solidFill>
                <a:srgbClr val="0000FF"/>
              </a:solidFill>
              <a:latin typeface="Century Gothic"/>
              <a:cs typeface="Century Gothic"/>
            </a:endParaRPr>
          </a:p>
          <a:p>
            <a:pPr marL="0" indent="0" algn="ctr">
              <a:lnSpc>
                <a:spcPct val="150000"/>
              </a:lnSpc>
            </a:pPr>
            <a:r>
              <a:rPr lang="en-US" sz="2000" u="sng" dirty="0" smtClean="0">
                <a:solidFill>
                  <a:srgbClr val="0000FF"/>
                </a:solidFill>
                <a:latin typeface="Century Gothic"/>
                <a:cs typeface="Century Gothic"/>
              </a:rPr>
              <a:t>1</a:t>
            </a:r>
            <a:r>
              <a:rPr lang="en-US" sz="2000" u="sng" baseline="30000" dirty="0" smtClean="0">
                <a:solidFill>
                  <a:srgbClr val="0000FF"/>
                </a:solidFill>
                <a:latin typeface="Century Gothic"/>
                <a:cs typeface="Century Gothic"/>
              </a:rPr>
              <a:t>st</a:t>
            </a:r>
            <a:r>
              <a:rPr lang="en-US" sz="2000" u="sng" dirty="0" smtClean="0">
                <a:solidFill>
                  <a:srgbClr val="0000FF"/>
                </a:solidFill>
                <a:latin typeface="Century Gothic"/>
                <a:cs typeface="Century Gothic"/>
              </a:rPr>
              <a:t> </a:t>
            </a:r>
            <a:r>
              <a:rPr lang="en-US" sz="2000" u="sng" dirty="0">
                <a:solidFill>
                  <a:srgbClr val="0000FF"/>
                </a:solidFill>
                <a:latin typeface="Century Gothic"/>
                <a:cs typeface="Century Gothic"/>
              </a:rPr>
              <a:t>Trimester: </a:t>
            </a:r>
            <a:endParaRPr lang="en-US" sz="2000" u="sng" dirty="0" smtClean="0">
              <a:solidFill>
                <a:srgbClr val="0000FF"/>
              </a:solidFill>
              <a:latin typeface="Century Gothic"/>
              <a:cs typeface="Century Gothic"/>
            </a:endParaRPr>
          </a:p>
          <a:p>
            <a:pPr marL="0" indent="0" algn="ctr"/>
            <a:r>
              <a:rPr lang="en-US" sz="2000" b="0" dirty="0" smtClean="0">
                <a:latin typeface="Century Gothic"/>
                <a:cs typeface="Century Gothic"/>
              </a:rPr>
              <a:t>California State Capital</a:t>
            </a:r>
          </a:p>
          <a:p>
            <a:pPr marL="0" indent="0" algn="ctr">
              <a:lnSpc>
                <a:spcPct val="150000"/>
              </a:lnSpc>
            </a:pPr>
            <a:r>
              <a:rPr lang="en-US" sz="2000" u="sng" dirty="0">
                <a:solidFill>
                  <a:srgbClr val="0000FF"/>
                </a:solidFill>
                <a:latin typeface="Century Gothic"/>
                <a:cs typeface="Century Gothic"/>
              </a:rPr>
              <a:t>2</a:t>
            </a:r>
            <a:r>
              <a:rPr lang="en-US" sz="2000" u="sng" baseline="30000" dirty="0">
                <a:solidFill>
                  <a:srgbClr val="0000FF"/>
                </a:solidFill>
                <a:latin typeface="Century Gothic"/>
                <a:cs typeface="Century Gothic"/>
              </a:rPr>
              <a:t>nd</a:t>
            </a:r>
            <a:r>
              <a:rPr lang="en-US" sz="2000" u="sng" dirty="0">
                <a:solidFill>
                  <a:srgbClr val="0000FF"/>
                </a:solidFill>
                <a:latin typeface="Century Gothic"/>
                <a:cs typeface="Century Gothic"/>
              </a:rPr>
              <a:t> Trimester: </a:t>
            </a:r>
            <a:endParaRPr lang="en-US" sz="2000" u="sng" dirty="0" smtClean="0">
              <a:solidFill>
                <a:srgbClr val="0000FF"/>
              </a:solidFill>
              <a:latin typeface="Century Gothic"/>
              <a:cs typeface="Century Gothic"/>
            </a:endParaRPr>
          </a:p>
          <a:p>
            <a:pPr marL="0" indent="0" algn="ctr"/>
            <a:r>
              <a:rPr lang="en-US" sz="2000" b="0" dirty="0" smtClean="0">
                <a:latin typeface="Century Gothic"/>
                <a:cs typeface="Century Gothic"/>
              </a:rPr>
              <a:t>Roseville </a:t>
            </a:r>
            <a:r>
              <a:rPr lang="en-US" sz="2000" b="0" dirty="0">
                <a:latin typeface="Century Gothic"/>
                <a:cs typeface="Century Gothic"/>
              </a:rPr>
              <a:t>Utility Exploration </a:t>
            </a:r>
            <a:r>
              <a:rPr lang="en-US" sz="2000" b="0" dirty="0" smtClean="0">
                <a:latin typeface="Century Gothic"/>
                <a:cs typeface="Century Gothic"/>
              </a:rPr>
              <a:t>Center</a:t>
            </a:r>
            <a:endParaRPr lang="en-US" sz="2000" b="0" dirty="0">
              <a:solidFill>
                <a:srgbClr val="000000"/>
              </a:solidFill>
              <a:latin typeface="Century Gothic"/>
              <a:cs typeface="Century Gothic"/>
            </a:endParaRPr>
          </a:p>
          <a:p>
            <a:pPr algn="ctr">
              <a:lnSpc>
                <a:spcPct val="150000"/>
              </a:lnSpc>
            </a:pPr>
            <a:r>
              <a:rPr lang="en-US" sz="2000" u="sng" dirty="0" smtClean="0">
                <a:solidFill>
                  <a:srgbClr val="0000FF"/>
                </a:solidFill>
                <a:latin typeface="Century Gothic"/>
                <a:cs typeface="Century Gothic"/>
              </a:rPr>
              <a:t>3</a:t>
            </a:r>
            <a:r>
              <a:rPr lang="en-US" sz="2000" u="sng" baseline="30000" dirty="0" smtClean="0">
                <a:solidFill>
                  <a:srgbClr val="0000FF"/>
                </a:solidFill>
                <a:latin typeface="Century Gothic"/>
                <a:cs typeface="Century Gothic"/>
              </a:rPr>
              <a:t>rd</a:t>
            </a:r>
            <a:r>
              <a:rPr lang="en-US" sz="2000" u="sng" dirty="0" smtClean="0">
                <a:solidFill>
                  <a:srgbClr val="0000FF"/>
                </a:solidFill>
                <a:latin typeface="Century Gothic"/>
                <a:cs typeface="Century Gothic"/>
              </a:rPr>
              <a:t> </a:t>
            </a:r>
            <a:r>
              <a:rPr lang="en-US" sz="2000" u="sng" dirty="0">
                <a:solidFill>
                  <a:srgbClr val="0000FF"/>
                </a:solidFill>
                <a:latin typeface="Century Gothic"/>
                <a:cs typeface="Century Gothic"/>
              </a:rPr>
              <a:t>Trimester: </a:t>
            </a:r>
            <a:endParaRPr lang="en-US" sz="2000" u="sng" dirty="0" smtClean="0">
              <a:solidFill>
                <a:srgbClr val="0000FF"/>
              </a:solidFill>
              <a:latin typeface="Century Gothic"/>
              <a:cs typeface="Century Gothic"/>
            </a:endParaRPr>
          </a:p>
          <a:p>
            <a:pPr algn="ctr">
              <a:lnSpc>
                <a:spcPct val="150000"/>
              </a:lnSpc>
            </a:pPr>
            <a:r>
              <a:rPr lang="en-US" sz="2000" b="0" dirty="0" smtClean="0">
                <a:latin typeface="Century Gothic"/>
                <a:cs typeface="Century Gothic"/>
              </a:rPr>
              <a:t>James Marshall Discovery Gold Park</a:t>
            </a:r>
            <a:endParaRPr lang="en-US" sz="2000" b="0" dirty="0">
              <a:solidFill>
                <a:srgbClr val="000000"/>
              </a:solidFill>
              <a:latin typeface="Century Gothic"/>
              <a:cs typeface="Century Gothic"/>
            </a:endParaRPr>
          </a:p>
          <a:p>
            <a:pPr algn="ctr">
              <a:lnSpc>
                <a:spcPct val="150000"/>
              </a:lnSpc>
            </a:pPr>
            <a:endParaRPr lang="en-US" sz="2000" u="sng" dirty="0">
              <a:solidFill>
                <a:srgbClr val="0000FF"/>
              </a:solidFill>
              <a:latin typeface="Century Gothic"/>
              <a:cs typeface="Century Gothic"/>
            </a:endParaRPr>
          </a:p>
          <a:p>
            <a:pPr algn="ctr">
              <a:lnSpc>
                <a:spcPct val="150000"/>
              </a:lnSpc>
            </a:pPr>
            <a:endParaRPr lang="en-US" sz="2000" u="sng" dirty="0" smtClean="0">
              <a:solidFill>
                <a:srgbClr val="0000FF"/>
              </a:solidFill>
              <a:latin typeface="Century Gothic"/>
              <a:cs typeface="Century Gothic"/>
            </a:endParaRPr>
          </a:p>
        </p:txBody>
      </p:sp>
      <p:sp>
        <p:nvSpPr>
          <p:cNvPr id="4" name="TextBox 3"/>
          <p:cNvSpPr txBox="1"/>
          <p:nvPr/>
        </p:nvSpPr>
        <p:spPr>
          <a:xfrm>
            <a:off x="2177241" y="5170521"/>
            <a:ext cx="6661819" cy="1508105"/>
          </a:xfrm>
          <a:prstGeom prst="rect">
            <a:avLst/>
          </a:prstGeom>
          <a:noFill/>
        </p:spPr>
        <p:txBody>
          <a:bodyPr wrap="square" rtlCol="0">
            <a:spAutoFit/>
          </a:bodyPr>
          <a:lstStyle/>
          <a:p>
            <a:pPr algn="ctr"/>
            <a:r>
              <a:rPr lang="en-US" sz="2000" b="1" u="sng" dirty="0" smtClean="0">
                <a:latin typeface="Noteworthy Light"/>
                <a:cs typeface="Noteworthy Light"/>
              </a:rPr>
              <a:t>Please Note</a:t>
            </a:r>
            <a:r>
              <a:rPr lang="en-US" sz="2000" b="1" dirty="0" smtClean="0">
                <a:latin typeface="Noteworthy Light"/>
                <a:cs typeface="Noteworthy Light"/>
              </a:rPr>
              <a:t>:</a:t>
            </a:r>
            <a:r>
              <a:rPr lang="en-US" b="1" dirty="0" smtClean="0">
                <a:latin typeface="Century Gothic"/>
                <a:cs typeface="Century Gothic"/>
              </a:rPr>
              <a:t> </a:t>
            </a:r>
          </a:p>
          <a:p>
            <a:pPr algn="ctr"/>
            <a:r>
              <a:rPr lang="en-US" dirty="0" smtClean="0">
                <a:latin typeface="Century Gothic"/>
                <a:cs typeface="Century Gothic"/>
              </a:rPr>
              <a:t>Chaperone’s will be chosen on a first-come-first-serve basis. However, if you have attended one field trip, then I would like to give another parent a chance to attend. Category II clearance is needed for field trip chaperones</a:t>
            </a:r>
            <a:endParaRPr lang="en-US" dirty="0">
              <a:latin typeface="Century Gothic"/>
              <a:cs typeface="Century Gothic"/>
            </a:endParaRPr>
          </a:p>
        </p:txBody>
      </p:sp>
    </p:spTree>
    <p:extLst>
      <p:ext uri="{BB962C8B-B14F-4D97-AF65-F5344CB8AC3E}">
        <p14:creationId xmlns:p14="http://schemas.microsoft.com/office/powerpoint/2010/main" val="94269651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u="sng" dirty="0" smtClean="0">
                <a:latin typeface="Century Gothic"/>
                <a:cs typeface="Century Gothic"/>
              </a:rPr>
              <a:t>Behavior policy</a:t>
            </a:r>
            <a:endParaRPr lang="en-US" sz="3600" u="sng" dirty="0">
              <a:latin typeface="Century Gothic"/>
              <a:cs typeface="Century Gothic"/>
            </a:endParaRPr>
          </a:p>
        </p:txBody>
      </p:sp>
      <p:sp>
        <p:nvSpPr>
          <p:cNvPr id="3" name="Content Placeholder 2"/>
          <p:cNvSpPr>
            <a:spLocks noGrp="1"/>
          </p:cNvSpPr>
          <p:nvPr>
            <p:ph idx="1"/>
          </p:nvPr>
        </p:nvSpPr>
        <p:spPr>
          <a:xfrm>
            <a:off x="822960" y="1100628"/>
            <a:ext cx="7520940" cy="3845989"/>
          </a:xfrm>
        </p:spPr>
        <p:txBody>
          <a:bodyPr>
            <a:noAutofit/>
          </a:bodyPr>
          <a:lstStyle/>
          <a:p>
            <a:pPr marL="0" indent="0"/>
            <a:r>
              <a:rPr lang="en-US" sz="2000" b="0" dirty="0">
                <a:latin typeface="Century Gothic"/>
                <a:cs typeface="Century Gothic"/>
              </a:rPr>
              <a:t>The best learning environment is safe, engaging, empowering, and positive. </a:t>
            </a:r>
            <a:endParaRPr lang="en-US" sz="2000" b="0" dirty="0" smtClean="0">
              <a:latin typeface="Century Gothic"/>
              <a:cs typeface="Century Gothic"/>
            </a:endParaRPr>
          </a:p>
          <a:p>
            <a:pPr marL="516636" lvl="4" indent="0">
              <a:buNone/>
            </a:pPr>
            <a:r>
              <a:rPr lang="en-US" sz="2000" b="0" dirty="0" smtClean="0">
                <a:latin typeface="Century Gothic"/>
                <a:cs typeface="Century Gothic"/>
              </a:rPr>
              <a:t>Great Tickets &amp; Group Points </a:t>
            </a:r>
          </a:p>
          <a:p>
            <a:pPr marL="0" indent="0"/>
            <a:r>
              <a:rPr lang="en-US" sz="2000" b="0" dirty="0">
                <a:latin typeface="Century Gothic"/>
                <a:cs typeface="Century Gothic"/>
              </a:rPr>
              <a:t>If all of my positive rewards are not successful, </a:t>
            </a:r>
            <a:r>
              <a:rPr lang="en-US" sz="2000" b="0" dirty="0" smtClean="0">
                <a:latin typeface="Century Gothic"/>
                <a:cs typeface="Century Gothic"/>
              </a:rPr>
              <a:t>then consequences </a:t>
            </a:r>
            <a:r>
              <a:rPr lang="en-US" sz="2000" b="0" dirty="0">
                <a:latin typeface="Century Gothic"/>
                <a:cs typeface="Century Gothic"/>
              </a:rPr>
              <a:t>are as follows: </a:t>
            </a:r>
          </a:p>
          <a:p>
            <a:pPr marL="457200" lvl="0" indent="-457200">
              <a:buFont typeface="+mj-lt"/>
              <a:buAutoNum type="arabicPeriod"/>
            </a:pPr>
            <a:r>
              <a:rPr lang="en-US" sz="1800" b="0" dirty="0">
                <a:latin typeface="Century Gothic"/>
                <a:cs typeface="Century Gothic"/>
              </a:rPr>
              <a:t>Student receives a verbal warning.</a:t>
            </a:r>
          </a:p>
          <a:p>
            <a:pPr marL="457200" lvl="0" indent="-457200">
              <a:buFont typeface="+mj-lt"/>
              <a:buAutoNum type="arabicPeriod"/>
            </a:pPr>
            <a:r>
              <a:rPr lang="en-US" sz="1800" b="0" dirty="0">
                <a:latin typeface="Century Gothic"/>
                <a:cs typeface="Century Gothic"/>
              </a:rPr>
              <a:t>Student is moved to another location in the classroom.</a:t>
            </a:r>
          </a:p>
          <a:p>
            <a:pPr marL="457200" lvl="0" indent="-457200">
              <a:buFont typeface="+mj-lt"/>
              <a:buAutoNum type="arabicPeriod"/>
            </a:pPr>
            <a:r>
              <a:rPr lang="en-US" sz="1800" b="0" dirty="0">
                <a:latin typeface="Century Gothic"/>
                <a:cs typeface="Century Gothic"/>
              </a:rPr>
              <a:t>Student is invited to a recess conference to discuss behavior and fills out a Respect Worksheet</a:t>
            </a:r>
            <a:r>
              <a:rPr lang="en-US" sz="1800" b="0" dirty="0" smtClean="0">
                <a:latin typeface="Century Gothic"/>
                <a:cs typeface="Century Gothic"/>
              </a:rPr>
              <a:t>.</a:t>
            </a:r>
            <a:endParaRPr lang="en-US" sz="1800" b="0" dirty="0">
              <a:latin typeface="Century Gothic"/>
              <a:cs typeface="Century Gothic"/>
            </a:endParaRPr>
          </a:p>
        </p:txBody>
      </p:sp>
      <p:sp>
        <p:nvSpPr>
          <p:cNvPr id="4" name="TextBox 3"/>
          <p:cNvSpPr txBox="1"/>
          <p:nvPr/>
        </p:nvSpPr>
        <p:spPr>
          <a:xfrm>
            <a:off x="3601063" y="5330983"/>
            <a:ext cx="5253722" cy="1231106"/>
          </a:xfrm>
          <a:prstGeom prst="rect">
            <a:avLst/>
          </a:prstGeom>
          <a:noFill/>
        </p:spPr>
        <p:txBody>
          <a:bodyPr wrap="square" rtlCol="0">
            <a:spAutoFit/>
          </a:bodyPr>
          <a:lstStyle/>
          <a:p>
            <a:pPr algn="ctr"/>
            <a:r>
              <a:rPr lang="en-US" sz="2000" b="1" u="sng" dirty="0" smtClean="0">
                <a:latin typeface="Noteworthy Light"/>
                <a:cs typeface="Noteworthy Light"/>
              </a:rPr>
              <a:t>Please </a:t>
            </a:r>
            <a:r>
              <a:rPr lang="en-US" sz="2000" b="1" u="sng" dirty="0">
                <a:latin typeface="Noteworthy Light"/>
                <a:cs typeface="Noteworthy Light"/>
              </a:rPr>
              <a:t>Note:</a:t>
            </a:r>
            <a:r>
              <a:rPr lang="en-US" sz="2000" b="1" dirty="0">
                <a:latin typeface="Noteworthy Light"/>
                <a:cs typeface="Noteworthy Light"/>
              </a:rPr>
              <a:t> </a:t>
            </a:r>
            <a:endParaRPr lang="en-US" sz="2000" b="1" dirty="0" smtClean="0">
              <a:latin typeface="Noteworthy Light"/>
              <a:cs typeface="Noteworthy Light"/>
            </a:endParaRPr>
          </a:p>
          <a:p>
            <a:pPr algn="ctr"/>
            <a:r>
              <a:rPr lang="en-US" dirty="0" smtClean="0">
                <a:latin typeface="Century Gothic"/>
                <a:cs typeface="Century Gothic"/>
              </a:rPr>
              <a:t>Parents </a:t>
            </a:r>
            <a:r>
              <a:rPr lang="en-US" dirty="0">
                <a:latin typeface="Century Gothic"/>
                <a:cs typeface="Century Gothic"/>
              </a:rPr>
              <a:t>will be contacted ONLY if the issue is something the student and I cannot solve together or if the behavior continually occurs. </a:t>
            </a:r>
          </a:p>
        </p:txBody>
      </p:sp>
      <p:pic>
        <p:nvPicPr>
          <p:cNvPr id="5" name="Picture 4"/>
          <p:cNvPicPr>
            <a:picLocks noChangeAspect="1"/>
          </p:cNvPicPr>
          <p:nvPr/>
        </p:nvPicPr>
        <p:blipFill>
          <a:blip r:embed="rId2"/>
          <a:stretch>
            <a:fillRect/>
          </a:stretch>
        </p:blipFill>
        <p:spPr>
          <a:xfrm rot="968910">
            <a:off x="6971386" y="920270"/>
            <a:ext cx="1853345" cy="1751990"/>
          </a:xfrm>
          <a:prstGeom prst="rect">
            <a:avLst/>
          </a:prstGeom>
        </p:spPr>
      </p:pic>
    </p:spTree>
    <p:extLst>
      <p:ext uri="{BB962C8B-B14F-4D97-AF65-F5344CB8AC3E}">
        <p14:creationId xmlns:p14="http://schemas.microsoft.com/office/powerpoint/2010/main" val="396952719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Classroom Rules &amp; Expectations</a:t>
            </a:r>
            <a:endParaRPr lang="en-US" dirty="0"/>
          </a:p>
        </p:txBody>
      </p:sp>
      <p:sp>
        <p:nvSpPr>
          <p:cNvPr id="3" name="Content Placeholder 2"/>
          <p:cNvSpPr>
            <a:spLocks noGrp="1"/>
          </p:cNvSpPr>
          <p:nvPr>
            <p:ph idx="1"/>
          </p:nvPr>
        </p:nvSpPr>
        <p:spPr/>
        <p:txBody>
          <a:bodyPr>
            <a:normAutofit fontScale="92500"/>
          </a:bodyPr>
          <a:lstStyle/>
          <a:p>
            <a:r>
              <a:rPr lang="en-US" sz="2000" dirty="0">
                <a:latin typeface="Avenir Black"/>
                <a:cs typeface="Avenir Black"/>
              </a:rPr>
              <a:t> </a:t>
            </a:r>
          </a:p>
          <a:p>
            <a:r>
              <a:rPr lang="en-US" sz="2000" u="sng" dirty="0">
                <a:latin typeface="Avenir Black"/>
                <a:cs typeface="Avenir Black"/>
              </a:rPr>
              <a:t>“Sign Ins”:</a:t>
            </a:r>
            <a:endParaRPr lang="en-US" sz="2000" dirty="0">
              <a:latin typeface="Avenir Black"/>
              <a:cs typeface="Avenir Black"/>
            </a:endParaRPr>
          </a:p>
          <a:p>
            <a:r>
              <a:rPr lang="en-US" sz="2000" dirty="0">
                <a:latin typeface="Avenir Black"/>
                <a:cs typeface="Avenir Black"/>
              </a:rPr>
              <a:t>If a student is not able to follow the classroom rules and expectations, he or she will be asked to “Sign In”. Guidelines for classroom “Sign Ins” during the week are as follows: </a:t>
            </a:r>
          </a:p>
          <a:p>
            <a:pPr lvl="0"/>
            <a:r>
              <a:rPr lang="en-US" sz="2000" dirty="0">
                <a:latin typeface="Avenir Black"/>
                <a:cs typeface="Avenir Black"/>
              </a:rPr>
              <a:t>Sign In’s (Warning and one-on-one talk with the teacher)</a:t>
            </a:r>
          </a:p>
          <a:p>
            <a:pPr lvl="0"/>
            <a:r>
              <a:rPr lang="en-US" sz="2000" dirty="0">
                <a:latin typeface="Avenir Black"/>
                <a:cs typeface="Avenir Black"/>
              </a:rPr>
              <a:t>Sign In’s (Loss of </a:t>
            </a:r>
            <a:r>
              <a:rPr lang="en-US" sz="2000" i="1" dirty="0">
                <a:latin typeface="Avenir Black"/>
                <a:cs typeface="Avenir Black"/>
              </a:rPr>
              <a:t>some</a:t>
            </a:r>
            <a:r>
              <a:rPr lang="en-US" sz="2000" dirty="0">
                <a:latin typeface="Avenir Black"/>
                <a:cs typeface="Avenir Black"/>
              </a:rPr>
              <a:t> recess**)</a:t>
            </a:r>
          </a:p>
          <a:p>
            <a:pPr lvl="0"/>
            <a:r>
              <a:rPr lang="en-US" sz="2000" dirty="0">
                <a:latin typeface="Avenir Black"/>
                <a:cs typeface="Avenir Black"/>
              </a:rPr>
              <a:t>Sign In’s (Loss of recess** fill out a “Refocus”)</a:t>
            </a:r>
          </a:p>
          <a:p>
            <a:pPr lvl="0"/>
            <a:r>
              <a:rPr lang="en-US" sz="2000" dirty="0">
                <a:latin typeface="Avenir Black"/>
                <a:cs typeface="Avenir Black"/>
              </a:rPr>
              <a:t>Sign In’s (Loss of recess** fill out a “Refocus” and no Fun Friday)</a:t>
            </a:r>
          </a:p>
          <a:p>
            <a:endParaRPr lang="en-US" dirty="0"/>
          </a:p>
        </p:txBody>
      </p:sp>
      <p:sp>
        <p:nvSpPr>
          <p:cNvPr id="5" name="Rectangle 4"/>
          <p:cNvSpPr/>
          <p:nvPr/>
        </p:nvSpPr>
        <p:spPr>
          <a:xfrm>
            <a:off x="478332" y="4888288"/>
            <a:ext cx="7997521" cy="1754327"/>
          </a:xfrm>
          <a:prstGeom prst="rect">
            <a:avLst/>
          </a:prstGeom>
        </p:spPr>
        <p:txBody>
          <a:bodyPr wrap="square">
            <a:spAutoFit/>
          </a:bodyPr>
          <a:lstStyle/>
          <a:p>
            <a:r>
              <a:rPr lang="en-US" b="1" dirty="0">
                <a:latin typeface="Avenir Black"/>
                <a:cs typeface="Avenir Black"/>
              </a:rPr>
              <a:t> </a:t>
            </a:r>
          </a:p>
          <a:p>
            <a:r>
              <a:rPr lang="en-US" b="1" dirty="0" smtClean="0">
                <a:latin typeface="Avenir Black"/>
                <a:cs typeface="Avenir Black"/>
              </a:rPr>
              <a:t>Parents </a:t>
            </a:r>
            <a:r>
              <a:rPr lang="en-US" b="1" dirty="0">
                <a:latin typeface="Avenir Black"/>
                <a:cs typeface="Avenir Black"/>
              </a:rPr>
              <a:t>will be contacted the day of the “</a:t>
            </a:r>
            <a:r>
              <a:rPr lang="en-US" b="1" dirty="0" smtClean="0">
                <a:latin typeface="Avenir Black"/>
                <a:cs typeface="Avenir Black"/>
              </a:rPr>
              <a:t>Sign </a:t>
            </a:r>
            <a:r>
              <a:rPr lang="en-US" b="1" dirty="0">
                <a:latin typeface="Avenir Black"/>
                <a:cs typeface="Avenir Black"/>
              </a:rPr>
              <a:t>In” </a:t>
            </a:r>
            <a:r>
              <a:rPr lang="en-US" b="1" i="1" dirty="0">
                <a:latin typeface="Avenir Black"/>
                <a:cs typeface="Avenir Black"/>
              </a:rPr>
              <a:t>ONLY </a:t>
            </a:r>
            <a:r>
              <a:rPr lang="en-US" b="1" dirty="0">
                <a:latin typeface="Avenir Black"/>
                <a:cs typeface="Avenir Black"/>
              </a:rPr>
              <a:t>if the issue is something the student and I can not solve together, or if the behavior </a:t>
            </a:r>
            <a:r>
              <a:rPr lang="en-US" b="1" dirty="0" smtClean="0">
                <a:latin typeface="Avenir Black"/>
                <a:cs typeface="Avenir Black"/>
              </a:rPr>
              <a:t>is </a:t>
            </a:r>
            <a:r>
              <a:rPr lang="en-US" b="1" dirty="0">
                <a:latin typeface="Avenir Black"/>
                <a:cs typeface="Avenir Black"/>
              </a:rPr>
              <a:t>something that continually occurs. This gives the student the chance to choose to make better choices on their own and be responsible for their own actions as a 4</a:t>
            </a:r>
            <a:r>
              <a:rPr lang="en-US" b="1" baseline="30000" dirty="0">
                <a:latin typeface="Avenir Black"/>
                <a:cs typeface="Avenir Black"/>
              </a:rPr>
              <a:t>th</a:t>
            </a:r>
            <a:r>
              <a:rPr lang="en-US" b="1" dirty="0">
                <a:latin typeface="Avenir Black"/>
                <a:cs typeface="Avenir Black"/>
              </a:rPr>
              <a:t> grader. </a:t>
            </a:r>
          </a:p>
        </p:txBody>
      </p:sp>
    </p:spTree>
    <p:extLst>
      <p:ext uri="{BB962C8B-B14F-4D97-AF65-F5344CB8AC3E}">
        <p14:creationId xmlns:p14="http://schemas.microsoft.com/office/powerpoint/2010/main" val="1880464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164200" y="593367"/>
            <a:ext cx="8878800" cy="763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What is PBIS?</a:t>
            </a:r>
            <a:endParaRPr/>
          </a:p>
        </p:txBody>
      </p:sp>
      <p:sp>
        <p:nvSpPr>
          <p:cNvPr id="55" name="Google Shape;55;p13"/>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rgbClr val="333333"/>
              </a:buClr>
              <a:buSzPts val="1800"/>
              <a:buChar char="●"/>
            </a:pPr>
            <a:r>
              <a:rPr lang="en" sz="1800" dirty="0">
                <a:solidFill>
                  <a:srgbClr val="333333"/>
                </a:solidFill>
              </a:rPr>
              <a:t>PBIS stands for Positive Behavioral Interventions and Supports</a:t>
            </a:r>
            <a:endParaRPr sz="1800" dirty="0">
              <a:solidFill>
                <a:srgbClr val="333333"/>
              </a:solidFill>
            </a:endParaRPr>
          </a:p>
          <a:p>
            <a:pPr marL="0" lvl="0" indent="0" rtl="0">
              <a:spcBef>
                <a:spcPts val="0"/>
              </a:spcBef>
              <a:spcAft>
                <a:spcPts val="0"/>
              </a:spcAft>
              <a:buNone/>
            </a:pPr>
            <a:endParaRPr sz="1800" dirty="0">
              <a:solidFill>
                <a:srgbClr val="333333"/>
              </a:solidFill>
            </a:endParaRPr>
          </a:p>
          <a:p>
            <a:pPr marL="457200" lvl="0" indent="-342900" rtl="0">
              <a:spcBef>
                <a:spcPts val="0"/>
              </a:spcBef>
              <a:spcAft>
                <a:spcPts val="0"/>
              </a:spcAft>
              <a:buClr>
                <a:srgbClr val="333333"/>
              </a:buClr>
              <a:buSzPts val="1800"/>
              <a:buChar char="●"/>
            </a:pPr>
            <a:r>
              <a:rPr lang="en" sz="1800" dirty="0">
                <a:solidFill>
                  <a:srgbClr val="333333"/>
                </a:solidFill>
              </a:rPr>
              <a:t>Positive behavioral interventions and supports (PBIS) is a way for schools to encourage good behavior.</a:t>
            </a:r>
            <a:endParaRPr sz="1800" dirty="0">
              <a:solidFill>
                <a:srgbClr val="333333"/>
              </a:solidFill>
            </a:endParaRPr>
          </a:p>
          <a:p>
            <a:pPr marL="0" lvl="0" indent="0" rtl="0">
              <a:spcBef>
                <a:spcPts val="0"/>
              </a:spcBef>
              <a:spcAft>
                <a:spcPts val="0"/>
              </a:spcAft>
              <a:buNone/>
            </a:pPr>
            <a:endParaRPr sz="1800" dirty="0">
              <a:solidFill>
                <a:srgbClr val="333333"/>
              </a:solidFill>
            </a:endParaRPr>
          </a:p>
          <a:p>
            <a:pPr marL="457200" lvl="0" indent="-342900" rtl="0">
              <a:spcBef>
                <a:spcPts val="900"/>
              </a:spcBef>
              <a:spcAft>
                <a:spcPts val="0"/>
              </a:spcAft>
              <a:buClr>
                <a:srgbClr val="333333"/>
              </a:buClr>
              <a:buSzPts val="1800"/>
              <a:buChar char="●"/>
            </a:pPr>
            <a:r>
              <a:rPr lang="en" sz="1800" dirty="0">
                <a:solidFill>
                  <a:srgbClr val="333333"/>
                </a:solidFill>
              </a:rPr>
              <a:t>With PBIS, kids learn about behavior, just as they learn other subjects like math or science.</a:t>
            </a:r>
            <a:endParaRPr sz="1800" dirty="0">
              <a:solidFill>
                <a:srgbClr val="333333"/>
              </a:solidFill>
            </a:endParaRPr>
          </a:p>
          <a:p>
            <a:pPr marL="0" lvl="0" indent="0" rtl="0">
              <a:spcBef>
                <a:spcPts val="900"/>
              </a:spcBef>
              <a:spcAft>
                <a:spcPts val="0"/>
              </a:spcAft>
              <a:buNone/>
            </a:pPr>
            <a:endParaRPr sz="1800" dirty="0">
              <a:solidFill>
                <a:srgbClr val="333333"/>
              </a:solidFill>
            </a:endParaRPr>
          </a:p>
          <a:p>
            <a:pPr marL="457200" lvl="0" indent="-342900" rtl="0">
              <a:spcBef>
                <a:spcPts val="900"/>
              </a:spcBef>
              <a:spcAft>
                <a:spcPts val="0"/>
              </a:spcAft>
              <a:buClr>
                <a:srgbClr val="333333"/>
              </a:buClr>
              <a:buSzPts val="1800"/>
              <a:buChar char="●"/>
            </a:pPr>
            <a:r>
              <a:rPr lang="en" sz="1800" dirty="0">
                <a:solidFill>
                  <a:srgbClr val="333333"/>
                </a:solidFill>
              </a:rPr>
              <a:t>The key to PBIS is prevention, not punishment.</a:t>
            </a:r>
            <a:endParaRPr sz="1800" dirty="0">
              <a:solidFill>
                <a:srgbClr val="333333"/>
              </a:solidFill>
            </a:endParaRPr>
          </a:p>
          <a:p>
            <a:pPr marL="0" lvl="0" indent="0">
              <a:spcBef>
                <a:spcPts val="0"/>
              </a:spcBef>
              <a:spcAft>
                <a:spcPts val="1600"/>
              </a:spcAft>
              <a:buNone/>
            </a:pPr>
            <a:endParaRPr dirty="0"/>
          </a:p>
        </p:txBody>
      </p:sp>
    </p:spTree>
    <p:extLst>
      <p:ext uri="{BB962C8B-B14F-4D97-AF65-F5344CB8AC3E}">
        <p14:creationId xmlns:p14="http://schemas.microsoft.com/office/powerpoint/2010/main" val="1502634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How Does PBIS Work?	</a:t>
            </a:r>
            <a:endParaRPr/>
          </a:p>
        </p:txBody>
      </p:sp>
      <p:sp>
        <p:nvSpPr>
          <p:cNvPr id="61" name="Google Shape;61;p1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At Fiddyment, the school community worked to create set behavioral expectations for students to follow in each area of the campus.</a:t>
            </a:r>
            <a:endParaRPr/>
          </a:p>
          <a:p>
            <a:pPr marL="0" lvl="0" indent="0" rtl="0">
              <a:spcBef>
                <a:spcPts val="1600"/>
              </a:spcBef>
              <a:spcAft>
                <a:spcPts val="0"/>
              </a:spcAft>
              <a:buNone/>
            </a:pPr>
            <a:endParaRPr/>
          </a:p>
          <a:p>
            <a:pPr marL="457200" lvl="0" indent="-342900" rtl="0">
              <a:spcBef>
                <a:spcPts val="1600"/>
              </a:spcBef>
              <a:spcAft>
                <a:spcPts val="0"/>
              </a:spcAft>
              <a:buSzPts val="1800"/>
              <a:buChar char="●"/>
            </a:pPr>
            <a:r>
              <a:rPr lang="en" sz="1800"/>
              <a:t>These expectations are simple, easy to understand, and help promote good choices.</a:t>
            </a:r>
            <a:endParaRPr sz="1800"/>
          </a:p>
          <a:p>
            <a:pPr marL="457200" lvl="0" indent="0" rtl="0">
              <a:spcBef>
                <a:spcPts val="1600"/>
              </a:spcBef>
              <a:spcAft>
                <a:spcPts val="0"/>
              </a:spcAft>
              <a:buNone/>
            </a:pPr>
            <a:endParaRPr/>
          </a:p>
          <a:p>
            <a:pPr marL="457200" lvl="0" indent="-342900" rtl="0">
              <a:spcBef>
                <a:spcPts val="1600"/>
              </a:spcBef>
              <a:spcAft>
                <a:spcPts val="0"/>
              </a:spcAft>
              <a:buSzPts val="1800"/>
              <a:buChar char="●"/>
            </a:pPr>
            <a:r>
              <a:rPr lang="en" sz="1800"/>
              <a:t>In each area of the school, students are:</a:t>
            </a:r>
            <a:endParaRPr/>
          </a:p>
          <a:p>
            <a:pPr marL="914400" lvl="1" indent="-342900" rtl="0">
              <a:spcBef>
                <a:spcPts val="0"/>
              </a:spcBef>
              <a:spcAft>
                <a:spcPts val="0"/>
              </a:spcAft>
              <a:buSzPts val="1800"/>
              <a:buChar char="○"/>
            </a:pPr>
            <a:r>
              <a:rPr lang="en" sz="1800"/>
              <a:t>FORCE - Focused, Organized, Responsible, Compassionate, Encouraging</a:t>
            </a:r>
            <a:endParaRPr sz="1800"/>
          </a:p>
          <a:p>
            <a:pPr marL="457200" lvl="0" indent="0" rtl="0">
              <a:spcBef>
                <a:spcPts val="1600"/>
              </a:spcBef>
              <a:spcAft>
                <a:spcPts val="1600"/>
              </a:spcAft>
              <a:buNone/>
            </a:pPr>
            <a:endParaRPr/>
          </a:p>
        </p:txBody>
      </p:sp>
    </p:spTree>
    <p:extLst>
      <p:ext uri="{BB962C8B-B14F-4D97-AF65-F5344CB8AC3E}">
        <p14:creationId xmlns:p14="http://schemas.microsoft.com/office/powerpoint/2010/main" val="1679870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0"/>
            <a:ext cx="8520600" cy="763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Incentives and Consequences</a:t>
            </a:r>
            <a:endParaRPr/>
          </a:p>
        </p:txBody>
      </p:sp>
      <p:sp>
        <p:nvSpPr>
          <p:cNvPr id="67" name="Google Shape;67;p15"/>
          <p:cNvSpPr txBox="1">
            <a:spLocks noGrp="1"/>
          </p:cNvSpPr>
          <p:nvPr>
            <p:ph type="body" idx="1"/>
          </p:nvPr>
        </p:nvSpPr>
        <p:spPr>
          <a:xfrm>
            <a:off x="311700" y="700233"/>
            <a:ext cx="8520600" cy="45552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Students who follow behavioral expectations are acknowledged with FORCE tickets that earn them special privileges at the school.</a:t>
            </a:r>
            <a:endParaRPr/>
          </a:p>
          <a:p>
            <a:pPr marL="914400" lvl="1" indent="-342900" rtl="0">
              <a:spcBef>
                <a:spcPts val="0"/>
              </a:spcBef>
              <a:spcAft>
                <a:spcPts val="0"/>
              </a:spcAft>
              <a:buSzPts val="1800"/>
              <a:buChar char="○"/>
            </a:pPr>
            <a:r>
              <a:rPr lang="en" sz="1800"/>
              <a:t>Other group acknowledgments are also present for positive behavior choices as a class, or grade level. </a:t>
            </a:r>
            <a:endParaRPr sz="1800"/>
          </a:p>
          <a:p>
            <a:pPr marL="0" lvl="0" indent="0" rtl="0">
              <a:spcBef>
                <a:spcPts val="1600"/>
              </a:spcBef>
              <a:spcAft>
                <a:spcPts val="0"/>
              </a:spcAft>
              <a:buNone/>
            </a:pPr>
            <a:endParaRPr sz="1800"/>
          </a:p>
          <a:p>
            <a:pPr marL="457200" lvl="0" indent="-342900" rtl="0">
              <a:spcBef>
                <a:spcPts val="1600"/>
              </a:spcBef>
              <a:spcAft>
                <a:spcPts val="0"/>
              </a:spcAft>
              <a:buSzPts val="1800"/>
              <a:buChar char="●"/>
            </a:pPr>
            <a:r>
              <a:rPr lang="en"/>
              <a:t>Students who do not follow behavioral expectations, face behavior interventions by a teacher, administrator and parents.  Parents are notified of the behavior and student is redirected through appropriate consequences given at home, and if needed, at school.</a:t>
            </a:r>
            <a:endParaRPr/>
          </a:p>
          <a:p>
            <a:pPr marL="914400" lvl="1" indent="-342900" rtl="0">
              <a:spcBef>
                <a:spcPts val="0"/>
              </a:spcBef>
              <a:spcAft>
                <a:spcPts val="0"/>
              </a:spcAft>
              <a:buSzPts val="1800"/>
              <a:buChar char="○"/>
            </a:pPr>
            <a:r>
              <a:rPr lang="en" sz="1800"/>
              <a:t>Student behavior concerns are recorded through a behavior notice/referral system</a:t>
            </a:r>
            <a:endParaRPr sz="1800"/>
          </a:p>
          <a:p>
            <a:pPr marL="1371600" lvl="2" indent="-342900" rtl="0">
              <a:spcBef>
                <a:spcPts val="0"/>
              </a:spcBef>
              <a:spcAft>
                <a:spcPts val="0"/>
              </a:spcAft>
              <a:buSzPts val="1800"/>
              <a:buChar char="■"/>
            </a:pPr>
            <a:r>
              <a:rPr lang="en" sz="1800"/>
              <a:t>These referrals are for support purposes at the school, and do not go on a students permanent record</a:t>
            </a:r>
            <a:endParaRPr sz="1800"/>
          </a:p>
        </p:txBody>
      </p:sp>
    </p:spTree>
    <p:extLst>
      <p:ext uri="{BB962C8B-B14F-4D97-AF65-F5344CB8AC3E}">
        <p14:creationId xmlns:p14="http://schemas.microsoft.com/office/powerpoint/2010/main" val="457727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normAutofit fontScale="92500" lnSpcReduction="10000"/>
          </a:bodyPr>
          <a:lstStyle/>
          <a:p>
            <a:pPr>
              <a:buFont typeface="Arial"/>
              <a:buChar char="•"/>
            </a:pPr>
            <a:r>
              <a:rPr lang="en-US" sz="2200" b="0" dirty="0" smtClean="0">
                <a:latin typeface="Century Gothic"/>
                <a:cs typeface="Century Gothic"/>
              </a:rPr>
              <a:t>Crayons &amp; Markers</a:t>
            </a:r>
          </a:p>
          <a:p>
            <a:pPr>
              <a:buFont typeface="Arial"/>
              <a:buChar char="•"/>
            </a:pPr>
            <a:r>
              <a:rPr lang="en-US" sz="2200" b="0" dirty="0" smtClean="0">
                <a:latin typeface="Century Gothic"/>
                <a:cs typeface="Century Gothic"/>
              </a:rPr>
              <a:t>Color Pencils</a:t>
            </a:r>
          </a:p>
          <a:p>
            <a:pPr>
              <a:buFont typeface="Arial"/>
              <a:buChar char="•"/>
            </a:pPr>
            <a:r>
              <a:rPr lang="en-US" sz="2200" b="0" dirty="0" smtClean="0">
                <a:latin typeface="Century Gothic"/>
                <a:cs typeface="Century Gothic"/>
              </a:rPr>
              <a:t>Dry Erase Markers</a:t>
            </a:r>
          </a:p>
          <a:p>
            <a:pPr>
              <a:buFont typeface="Arial"/>
              <a:buChar char="•"/>
            </a:pPr>
            <a:r>
              <a:rPr lang="en-US" sz="2200" b="0" dirty="0" smtClean="0">
                <a:latin typeface="Century Gothic"/>
                <a:cs typeface="Century Gothic"/>
              </a:rPr>
              <a:t>Black Sharpie</a:t>
            </a:r>
          </a:p>
          <a:p>
            <a:pPr>
              <a:buFont typeface="Arial"/>
              <a:buChar char="•"/>
            </a:pPr>
            <a:r>
              <a:rPr lang="en-US" sz="2200" b="0" dirty="0" smtClean="0">
                <a:latin typeface="Century Gothic"/>
                <a:cs typeface="Century Gothic"/>
              </a:rPr>
              <a:t>Pencils*</a:t>
            </a:r>
          </a:p>
          <a:p>
            <a:pPr>
              <a:buFont typeface="Arial"/>
              <a:buChar char="•"/>
            </a:pPr>
            <a:r>
              <a:rPr lang="en-US" sz="2200" b="0" dirty="0" smtClean="0">
                <a:latin typeface="Century Gothic"/>
                <a:cs typeface="Century Gothic"/>
              </a:rPr>
              <a:t>Glue Sticks </a:t>
            </a:r>
          </a:p>
          <a:p>
            <a:pPr>
              <a:buFont typeface="Arial"/>
              <a:buChar char="•"/>
            </a:pPr>
            <a:r>
              <a:rPr lang="en-US" sz="2200" b="0" dirty="0">
                <a:latin typeface="Century Gothic"/>
                <a:cs typeface="Century Gothic"/>
              </a:rPr>
              <a:t>Highlighters (3 colors)</a:t>
            </a:r>
          </a:p>
          <a:p>
            <a:pPr>
              <a:buFont typeface="Arial"/>
              <a:buChar char="•"/>
            </a:pPr>
            <a:r>
              <a:rPr lang="en-US" sz="2200" b="0" dirty="0">
                <a:latin typeface="Century Gothic"/>
                <a:cs typeface="Century Gothic"/>
              </a:rPr>
              <a:t>Spiral Notebooks (3)</a:t>
            </a:r>
          </a:p>
          <a:p>
            <a:pPr>
              <a:buFont typeface="Arial"/>
              <a:buChar char="•"/>
            </a:pPr>
            <a:r>
              <a:rPr lang="en-US" sz="2200" b="0" dirty="0">
                <a:latin typeface="Century Gothic"/>
                <a:cs typeface="Century Gothic"/>
              </a:rPr>
              <a:t>Pocket Folders (red, yellow, blue/green)</a:t>
            </a:r>
          </a:p>
          <a:p>
            <a:pPr>
              <a:buFont typeface="Arial"/>
              <a:buChar char="•"/>
            </a:pPr>
            <a:endParaRPr lang="en-US" sz="2000" b="0" dirty="0" smtClean="0">
              <a:latin typeface="Century Gothic"/>
              <a:cs typeface="Century Gothic"/>
            </a:endParaRPr>
          </a:p>
          <a:p>
            <a:pPr>
              <a:buFont typeface="Arial"/>
              <a:buChar char="•"/>
            </a:pPr>
            <a:endParaRPr lang="en-US" sz="2000" b="0" dirty="0" smtClean="0">
              <a:latin typeface="Century Gothic"/>
              <a:cs typeface="Century Gothic"/>
            </a:endParaRPr>
          </a:p>
        </p:txBody>
      </p:sp>
      <p:sp>
        <p:nvSpPr>
          <p:cNvPr id="5" name="Content Placeholder 4"/>
          <p:cNvSpPr>
            <a:spLocks noGrp="1"/>
          </p:cNvSpPr>
          <p:nvPr>
            <p:ph sz="half" idx="2"/>
          </p:nvPr>
        </p:nvSpPr>
        <p:spPr>
          <a:xfrm>
            <a:off x="4700016" y="1097280"/>
            <a:ext cx="3872484" cy="3712464"/>
          </a:xfrm>
        </p:spPr>
        <p:txBody>
          <a:bodyPr>
            <a:noAutofit/>
          </a:bodyPr>
          <a:lstStyle/>
          <a:p>
            <a:pPr>
              <a:buFont typeface="Arial"/>
              <a:buChar char="•"/>
            </a:pPr>
            <a:r>
              <a:rPr lang="en-US" sz="2000" b="0" dirty="0">
                <a:latin typeface="Century Gothic"/>
                <a:cs typeface="Century Gothic"/>
              </a:rPr>
              <a:t>Watercolor</a:t>
            </a:r>
          </a:p>
          <a:p>
            <a:pPr>
              <a:buFont typeface="Arial"/>
              <a:buChar char="•"/>
            </a:pPr>
            <a:r>
              <a:rPr lang="en-US" sz="2000" b="0" dirty="0" smtClean="0">
                <a:latin typeface="Century Gothic"/>
                <a:cs typeface="Century Gothic"/>
              </a:rPr>
              <a:t>Kleenex*</a:t>
            </a:r>
          </a:p>
          <a:p>
            <a:pPr>
              <a:buFont typeface="Arial"/>
              <a:buChar char="•"/>
            </a:pPr>
            <a:r>
              <a:rPr lang="en-US" sz="2000" b="0" dirty="0" smtClean="0">
                <a:latin typeface="Century Gothic"/>
                <a:cs typeface="Century Gothic"/>
              </a:rPr>
              <a:t>Binder paper (wide ruled)</a:t>
            </a:r>
          </a:p>
          <a:p>
            <a:pPr>
              <a:buFont typeface="Arial"/>
              <a:buChar char="•"/>
            </a:pPr>
            <a:r>
              <a:rPr lang="en-US" sz="2000" b="0" dirty="0" smtClean="0">
                <a:latin typeface="Century Gothic"/>
                <a:cs typeface="Century Gothic"/>
              </a:rPr>
              <a:t>Binder (1”)</a:t>
            </a:r>
          </a:p>
          <a:p>
            <a:pPr>
              <a:buFont typeface="Arial"/>
              <a:buChar char="•"/>
            </a:pPr>
            <a:r>
              <a:rPr lang="en-US" sz="2000" b="0" dirty="0" smtClean="0">
                <a:latin typeface="Century Gothic"/>
                <a:cs typeface="Century Gothic"/>
              </a:rPr>
              <a:t>5-tab dividers</a:t>
            </a:r>
          </a:p>
          <a:p>
            <a:pPr>
              <a:buFont typeface="Arial"/>
              <a:buChar char="•"/>
            </a:pPr>
            <a:r>
              <a:rPr lang="en-US" sz="2000" b="0" dirty="0" smtClean="0">
                <a:latin typeface="Century Gothic"/>
                <a:cs typeface="Century Gothic"/>
              </a:rPr>
              <a:t>Pencil Sharpener</a:t>
            </a:r>
          </a:p>
          <a:p>
            <a:pPr>
              <a:buFont typeface="Arial"/>
              <a:buChar char="•"/>
            </a:pPr>
            <a:r>
              <a:rPr lang="en-US" sz="2000" b="0" dirty="0" smtClean="0">
                <a:latin typeface="Century Gothic"/>
                <a:cs typeface="Century Gothic"/>
              </a:rPr>
              <a:t>Ruler (in &amp; cm)</a:t>
            </a:r>
          </a:p>
          <a:p>
            <a:pPr>
              <a:buFont typeface="Arial"/>
              <a:buChar char="•"/>
            </a:pPr>
            <a:r>
              <a:rPr lang="en-US" sz="2000" b="0" dirty="0">
                <a:latin typeface="Century Gothic"/>
                <a:cs typeface="Century Gothic"/>
              </a:rPr>
              <a:t>Pencil </a:t>
            </a:r>
            <a:r>
              <a:rPr lang="en-US" sz="2000" b="0" dirty="0" smtClean="0">
                <a:latin typeface="Century Gothic"/>
                <a:cs typeface="Century Gothic"/>
              </a:rPr>
              <a:t>Box</a:t>
            </a:r>
          </a:p>
          <a:p>
            <a:pPr>
              <a:buFont typeface="Arial"/>
              <a:buChar char="•"/>
            </a:pPr>
            <a:r>
              <a:rPr lang="en-US" sz="2000" b="0" dirty="0" smtClean="0">
                <a:latin typeface="Century Gothic"/>
                <a:cs typeface="Century Gothic"/>
              </a:rPr>
              <a:t>Scissors</a:t>
            </a:r>
          </a:p>
        </p:txBody>
      </p:sp>
      <p:sp>
        <p:nvSpPr>
          <p:cNvPr id="2" name="Title 1"/>
          <p:cNvSpPr>
            <a:spLocks noGrp="1"/>
          </p:cNvSpPr>
          <p:nvPr>
            <p:ph type="title"/>
          </p:nvPr>
        </p:nvSpPr>
        <p:spPr/>
        <p:txBody>
          <a:bodyPr/>
          <a:lstStyle/>
          <a:p>
            <a:r>
              <a:rPr lang="en-US" sz="3600" u="sng" dirty="0" smtClean="0">
                <a:latin typeface="Century Gothic"/>
                <a:cs typeface="Century Gothic"/>
              </a:rPr>
              <a:t>school supplies</a:t>
            </a:r>
            <a:endParaRPr lang="en-US" sz="3600" u="sng" dirty="0">
              <a:latin typeface="Century Gothic"/>
              <a:cs typeface="Century Gothic"/>
            </a:endParaRPr>
          </a:p>
        </p:txBody>
      </p:sp>
      <p:sp>
        <p:nvSpPr>
          <p:cNvPr id="6" name="TextBox 5"/>
          <p:cNvSpPr txBox="1"/>
          <p:nvPr/>
        </p:nvSpPr>
        <p:spPr>
          <a:xfrm>
            <a:off x="4023360" y="5381114"/>
            <a:ext cx="4832410" cy="1200329"/>
          </a:xfrm>
          <a:prstGeom prst="rect">
            <a:avLst/>
          </a:prstGeom>
          <a:noFill/>
        </p:spPr>
        <p:txBody>
          <a:bodyPr wrap="square" rtlCol="0">
            <a:spAutoFit/>
          </a:bodyPr>
          <a:lstStyle/>
          <a:p>
            <a:pPr algn="ctr"/>
            <a:r>
              <a:rPr lang="en-US" sz="2000" dirty="0">
                <a:latin typeface="Noteworthy Light"/>
                <a:cs typeface="Noteworthy Light"/>
              </a:rPr>
              <a:t>P</a:t>
            </a:r>
            <a:r>
              <a:rPr lang="en-US" sz="2000" dirty="0" smtClean="0">
                <a:latin typeface="Noteworthy Light"/>
                <a:cs typeface="Noteworthy Light"/>
              </a:rPr>
              <a:t>lease consider donating to our </a:t>
            </a:r>
            <a:endParaRPr lang="en-US" sz="2000" dirty="0">
              <a:latin typeface="Noteworthy Light"/>
              <a:cs typeface="Noteworthy Light"/>
            </a:endParaRPr>
          </a:p>
          <a:p>
            <a:pPr algn="ctr"/>
            <a:r>
              <a:rPr lang="en-US" sz="3200" dirty="0">
                <a:solidFill>
                  <a:srgbClr val="0000FF"/>
                </a:solidFill>
                <a:latin typeface="Noteworthy Light"/>
                <a:cs typeface="Noteworthy Light"/>
              </a:rPr>
              <a:t>Extra </a:t>
            </a:r>
            <a:r>
              <a:rPr lang="en-US" sz="3200" dirty="0" smtClean="0">
                <a:solidFill>
                  <a:srgbClr val="0000FF"/>
                </a:solidFill>
                <a:latin typeface="Noteworthy Light"/>
                <a:cs typeface="Noteworthy Light"/>
              </a:rPr>
              <a:t>Supplies!</a:t>
            </a:r>
            <a:endParaRPr lang="en-US" sz="3200" dirty="0">
              <a:solidFill>
                <a:srgbClr val="0000FF"/>
              </a:solidFill>
              <a:latin typeface="Noteworthy Light"/>
              <a:cs typeface="Noteworthy Light"/>
            </a:endParaRPr>
          </a:p>
          <a:p>
            <a:pPr algn="ctr"/>
            <a:r>
              <a:rPr lang="en-US" sz="2000" dirty="0" smtClean="0">
                <a:latin typeface="Noteworthy Light"/>
                <a:cs typeface="Noteworthy Light"/>
              </a:rPr>
              <a:t>(Poster located on </a:t>
            </a:r>
            <a:r>
              <a:rPr lang="en-US" sz="2000" dirty="0">
                <a:latin typeface="Noteworthy Light"/>
                <a:cs typeface="Noteworthy Light"/>
              </a:rPr>
              <a:t>the back </a:t>
            </a:r>
            <a:r>
              <a:rPr lang="en-US" sz="2000" dirty="0" smtClean="0">
                <a:latin typeface="Noteworthy Light"/>
                <a:cs typeface="Noteworthy Light"/>
              </a:rPr>
              <a:t>door.) </a:t>
            </a:r>
            <a:endParaRPr lang="en-US" sz="2000" dirty="0">
              <a:latin typeface="Noteworthy Light"/>
              <a:cs typeface="Noteworthy Light"/>
            </a:endParaRPr>
          </a:p>
        </p:txBody>
      </p:sp>
      <p:pic>
        <p:nvPicPr>
          <p:cNvPr id="8" name="Picture 7"/>
          <p:cNvPicPr>
            <a:picLocks noChangeAspect="1"/>
          </p:cNvPicPr>
          <p:nvPr/>
        </p:nvPicPr>
        <p:blipFill>
          <a:blip r:embed="rId2"/>
          <a:stretch>
            <a:fillRect/>
          </a:stretch>
        </p:blipFill>
        <p:spPr>
          <a:xfrm rot="1024565">
            <a:off x="6839875" y="381632"/>
            <a:ext cx="2195744" cy="1368538"/>
          </a:xfrm>
          <a:prstGeom prst="rect">
            <a:avLst/>
          </a:prstGeom>
        </p:spPr>
      </p:pic>
      <p:pic>
        <p:nvPicPr>
          <p:cNvPr id="9" name="Picture 8"/>
          <p:cNvPicPr>
            <a:picLocks noChangeAspect="1"/>
          </p:cNvPicPr>
          <p:nvPr/>
        </p:nvPicPr>
        <p:blipFill>
          <a:blip r:embed="rId3"/>
          <a:stretch>
            <a:fillRect/>
          </a:stretch>
        </p:blipFill>
        <p:spPr>
          <a:xfrm rot="11333152">
            <a:off x="3051179" y="1639832"/>
            <a:ext cx="1322654" cy="1391067"/>
          </a:xfrm>
          <a:prstGeom prst="rect">
            <a:avLst/>
          </a:prstGeom>
        </p:spPr>
      </p:pic>
      <p:sp>
        <p:nvSpPr>
          <p:cNvPr id="3" name="TextBox 2"/>
          <p:cNvSpPr txBox="1"/>
          <p:nvPr/>
        </p:nvSpPr>
        <p:spPr>
          <a:xfrm rot="20784318">
            <a:off x="6980785" y="3858217"/>
            <a:ext cx="1713530" cy="707886"/>
          </a:xfrm>
          <a:prstGeom prst="rect">
            <a:avLst/>
          </a:prstGeom>
          <a:noFill/>
          <a:ln w="38100" cap="flat" cmpd="sng">
            <a:solidFill>
              <a:schemeClr val="tx2"/>
            </a:solidFill>
            <a:prstDash val="sysDot"/>
            <a:round/>
          </a:ln>
        </p:spPr>
        <p:txBody>
          <a:bodyPr wrap="none" rtlCol="0">
            <a:spAutoFit/>
          </a:bodyPr>
          <a:lstStyle/>
          <a:p>
            <a:pPr algn="ctr"/>
            <a:r>
              <a:rPr lang="en-US" sz="2000" dirty="0" smtClean="0">
                <a:latin typeface="Century Gothic"/>
                <a:cs typeface="Century Gothic"/>
              </a:rPr>
              <a:t>Ream </a:t>
            </a:r>
            <a:r>
              <a:rPr lang="en-US" sz="2000" dirty="0">
                <a:latin typeface="Century Gothic"/>
                <a:cs typeface="Century Gothic"/>
              </a:rPr>
              <a:t>of </a:t>
            </a:r>
            <a:endParaRPr lang="en-US" sz="2000" dirty="0" smtClean="0">
              <a:latin typeface="Century Gothic"/>
              <a:cs typeface="Century Gothic"/>
            </a:endParaRPr>
          </a:p>
          <a:p>
            <a:pPr algn="ctr"/>
            <a:r>
              <a:rPr lang="en-US" sz="2000" dirty="0" smtClean="0">
                <a:latin typeface="Century Gothic"/>
                <a:cs typeface="Century Gothic"/>
              </a:rPr>
              <a:t>Copy paper</a:t>
            </a:r>
            <a:endParaRPr lang="en-US" sz="2000" dirty="0">
              <a:latin typeface="Century Gothic"/>
              <a:cs typeface="Century Gothic"/>
            </a:endParaRPr>
          </a:p>
        </p:txBody>
      </p:sp>
    </p:spTree>
    <p:extLst>
      <p:ext uri="{BB962C8B-B14F-4D97-AF65-F5344CB8AC3E}">
        <p14:creationId xmlns:p14="http://schemas.microsoft.com/office/powerpoint/2010/main" val="183698920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u="sng" dirty="0" smtClean="0">
                <a:latin typeface="Century Gothic"/>
                <a:cs typeface="Century Gothic"/>
              </a:rPr>
              <a:t>Parent volunteers</a:t>
            </a:r>
            <a:endParaRPr lang="en-US" sz="3600" u="sng" dirty="0">
              <a:latin typeface="Century Gothic"/>
              <a:cs typeface="Century Gothic"/>
            </a:endParaRPr>
          </a:p>
        </p:txBody>
      </p:sp>
      <p:sp>
        <p:nvSpPr>
          <p:cNvPr id="3" name="Content Placeholder 2"/>
          <p:cNvSpPr>
            <a:spLocks noGrp="1"/>
          </p:cNvSpPr>
          <p:nvPr>
            <p:ph idx="1"/>
          </p:nvPr>
        </p:nvSpPr>
        <p:spPr/>
        <p:txBody>
          <a:bodyPr>
            <a:normAutofit/>
          </a:bodyPr>
          <a:lstStyle/>
          <a:p>
            <a:pPr marL="237744" lvl="2" indent="0" algn="ctr">
              <a:buNone/>
            </a:pPr>
            <a:r>
              <a:rPr lang="en-US" sz="2400" dirty="0">
                <a:latin typeface="Century Gothic"/>
                <a:cs typeface="Century Gothic"/>
              </a:rPr>
              <a:t>Volunteers are always welcome! </a:t>
            </a:r>
          </a:p>
          <a:p>
            <a:pPr marL="237744" lvl="2" indent="0" algn="ctr">
              <a:buNone/>
            </a:pPr>
            <a:endParaRPr lang="en-US" sz="2400" dirty="0" smtClean="0">
              <a:latin typeface="Century Gothic"/>
              <a:cs typeface="Century Gothic"/>
            </a:endParaRPr>
          </a:p>
          <a:p>
            <a:pPr marL="237744" lvl="2" indent="0" algn="ctr">
              <a:buNone/>
            </a:pPr>
            <a:r>
              <a:rPr lang="en-US" sz="2400" dirty="0">
                <a:latin typeface="Century Gothic"/>
                <a:cs typeface="Century Gothic"/>
              </a:rPr>
              <a:t>I</a:t>
            </a:r>
            <a:r>
              <a:rPr lang="en-US" sz="2400" dirty="0" smtClean="0">
                <a:latin typeface="Century Gothic"/>
                <a:cs typeface="Century Gothic"/>
              </a:rPr>
              <a:t> invite you to spend </a:t>
            </a:r>
            <a:r>
              <a:rPr lang="en-US" sz="2400" dirty="0">
                <a:latin typeface="Century Gothic"/>
                <a:cs typeface="Century Gothic"/>
              </a:rPr>
              <a:t>time </a:t>
            </a:r>
            <a:r>
              <a:rPr lang="en-US" sz="2400" dirty="0" smtClean="0">
                <a:latin typeface="Century Gothic"/>
                <a:cs typeface="Century Gothic"/>
              </a:rPr>
              <a:t>with </a:t>
            </a:r>
            <a:r>
              <a:rPr lang="en-US" sz="2400" dirty="0">
                <a:latin typeface="Century Gothic"/>
                <a:cs typeface="Century Gothic"/>
              </a:rPr>
              <a:t>our </a:t>
            </a:r>
            <a:r>
              <a:rPr lang="en-US" sz="2400" dirty="0" smtClean="0">
                <a:latin typeface="Century Gothic"/>
                <a:cs typeface="Century Gothic"/>
              </a:rPr>
              <a:t>class.</a:t>
            </a:r>
          </a:p>
          <a:p>
            <a:pPr marL="237744" lvl="2" indent="0" algn="ctr">
              <a:buNone/>
            </a:pPr>
            <a:endParaRPr lang="en-US" sz="2400" dirty="0">
              <a:latin typeface="Century Gothic"/>
              <a:cs typeface="Century Gothic"/>
            </a:endParaRPr>
          </a:p>
          <a:p>
            <a:pPr marL="237744" lvl="2" indent="0" algn="ctr">
              <a:buNone/>
            </a:pPr>
            <a:r>
              <a:rPr lang="en-US" sz="2400" dirty="0" smtClean="0">
                <a:latin typeface="Century Gothic"/>
                <a:cs typeface="Century Gothic"/>
              </a:rPr>
              <a:t>Please </a:t>
            </a:r>
            <a:r>
              <a:rPr lang="en-US" sz="2400" dirty="0">
                <a:latin typeface="Century Gothic"/>
                <a:cs typeface="Century Gothic"/>
              </a:rPr>
              <a:t>fill out the “Parent Volunteer” </a:t>
            </a:r>
            <a:r>
              <a:rPr lang="en-US" sz="2400" dirty="0" smtClean="0">
                <a:latin typeface="Century Gothic"/>
                <a:cs typeface="Century Gothic"/>
              </a:rPr>
              <a:t>page</a:t>
            </a:r>
          </a:p>
          <a:p>
            <a:pPr marL="237744" lvl="2" indent="0" algn="ctr">
              <a:buNone/>
            </a:pPr>
            <a:r>
              <a:rPr lang="en-US" sz="2400" dirty="0" smtClean="0">
                <a:latin typeface="Century Gothic"/>
                <a:cs typeface="Century Gothic"/>
              </a:rPr>
              <a:t> </a:t>
            </a:r>
            <a:r>
              <a:rPr lang="en-US" sz="2400" dirty="0">
                <a:latin typeface="Century Gothic"/>
                <a:cs typeface="Century Gothic"/>
              </a:rPr>
              <a:t>to let me know when/where/how you would be </a:t>
            </a:r>
            <a:r>
              <a:rPr lang="en-US" sz="2400" dirty="0" smtClean="0">
                <a:latin typeface="Century Gothic"/>
                <a:cs typeface="Century Gothic"/>
              </a:rPr>
              <a:t>willing &amp; able </a:t>
            </a:r>
            <a:r>
              <a:rPr lang="en-US" sz="2400" dirty="0">
                <a:latin typeface="Century Gothic"/>
                <a:cs typeface="Century Gothic"/>
              </a:rPr>
              <a:t>to help. </a:t>
            </a:r>
          </a:p>
        </p:txBody>
      </p:sp>
      <p:pic>
        <p:nvPicPr>
          <p:cNvPr id="4" name="Picture 3"/>
          <p:cNvPicPr>
            <a:picLocks noChangeAspect="1"/>
          </p:cNvPicPr>
          <p:nvPr/>
        </p:nvPicPr>
        <p:blipFill>
          <a:blip r:embed="rId2"/>
          <a:stretch>
            <a:fillRect/>
          </a:stretch>
        </p:blipFill>
        <p:spPr>
          <a:xfrm>
            <a:off x="6197116" y="4261444"/>
            <a:ext cx="2590664" cy="2406462"/>
          </a:xfrm>
          <a:prstGeom prst="rect">
            <a:avLst/>
          </a:prstGeom>
        </p:spPr>
      </p:pic>
    </p:spTree>
    <p:extLst>
      <p:ext uri="{BB962C8B-B14F-4D97-AF65-F5344CB8AC3E}">
        <p14:creationId xmlns:p14="http://schemas.microsoft.com/office/powerpoint/2010/main" val="256478398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u="sng" dirty="0" smtClean="0">
                <a:latin typeface="Century Gothic"/>
                <a:cs typeface="Century Gothic"/>
              </a:rPr>
              <a:t>Agenda</a:t>
            </a:r>
            <a:endParaRPr lang="en-US" sz="3600" u="sng" dirty="0">
              <a:latin typeface="Century Gothic"/>
              <a:cs typeface="Century Gothic"/>
            </a:endParaRPr>
          </a:p>
        </p:txBody>
      </p:sp>
      <p:sp>
        <p:nvSpPr>
          <p:cNvPr id="3" name="Content Placeholder 2"/>
          <p:cNvSpPr>
            <a:spLocks noGrp="1"/>
          </p:cNvSpPr>
          <p:nvPr>
            <p:ph idx="1"/>
          </p:nvPr>
        </p:nvSpPr>
        <p:spPr>
          <a:xfrm>
            <a:off x="1370138" y="1303500"/>
            <a:ext cx="6940344" cy="3376977"/>
          </a:xfrm>
        </p:spPr>
        <p:txBody>
          <a:bodyPr>
            <a:noAutofit/>
          </a:bodyPr>
          <a:lstStyle/>
          <a:p>
            <a:pPr>
              <a:buFont typeface="Arial"/>
              <a:buChar char="•"/>
            </a:pPr>
            <a:r>
              <a:rPr lang="en-US" sz="2400" b="0" dirty="0" smtClean="0">
                <a:latin typeface="Century Gothic"/>
                <a:cs typeface="Century Gothic"/>
              </a:rPr>
              <a:t>Introduction</a:t>
            </a:r>
            <a:endParaRPr lang="en-US" sz="2400" b="0" dirty="0">
              <a:latin typeface="Century Gothic"/>
              <a:cs typeface="Century Gothic"/>
            </a:endParaRPr>
          </a:p>
          <a:p>
            <a:pPr>
              <a:buFont typeface="Arial"/>
              <a:buChar char="•"/>
            </a:pPr>
            <a:r>
              <a:rPr lang="en-US" sz="2400" b="0" dirty="0" smtClean="0">
                <a:latin typeface="Century Gothic"/>
                <a:cs typeface="Century Gothic"/>
              </a:rPr>
              <a:t>Policies &amp; Procedures</a:t>
            </a:r>
            <a:endParaRPr lang="en-US" sz="2400" b="0" dirty="0">
              <a:latin typeface="Century Gothic"/>
              <a:cs typeface="Century Gothic"/>
            </a:endParaRPr>
          </a:p>
          <a:p>
            <a:pPr>
              <a:buFont typeface="Arial"/>
              <a:buChar char="•"/>
            </a:pPr>
            <a:r>
              <a:rPr lang="en-US" sz="2400" b="0" dirty="0" smtClean="0">
                <a:latin typeface="Century Gothic"/>
                <a:cs typeface="Century Gothic"/>
              </a:rPr>
              <a:t>School </a:t>
            </a:r>
            <a:r>
              <a:rPr lang="en-US" sz="2400" b="0" dirty="0">
                <a:latin typeface="Century Gothic"/>
                <a:cs typeface="Century Gothic"/>
              </a:rPr>
              <a:t>Supplies</a:t>
            </a:r>
          </a:p>
          <a:p>
            <a:pPr>
              <a:buFont typeface="Arial"/>
              <a:buChar char="•"/>
            </a:pPr>
            <a:r>
              <a:rPr lang="en-US" sz="2400" b="0" dirty="0" smtClean="0">
                <a:latin typeface="Century Gothic"/>
                <a:cs typeface="Century Gothic"/>
              </a:rPr>
              <a:t>Parent </a:t>
            </a:r>
            <a:r>
              <a:rPr lang="en-US" sz="2400" b="0" dirty="0">
                <a:latin typeface="Century Gothic"/>
                <a:cs typeface="Century Gothic"/>
              </a:rPr>
              <a:t>Volunteers</a:t>
            </a:r>
          </a:p>
          <a:p>
            <a:pPr>
              <a:buFont typeface="Arial"/>
              <a:buChar char="•"/>
            </a:pPr>
            <a:r>
              <a:rPr lang="en-US" sz="2400" b="0" dirty="0" smtClean="0">
                <a:latin typeface="Century Gothic"/>
                <a:cs typeface="Century Gothic"/>
              </a:rPr>
              <a:t>Announcements</a:t>
            </a:r>
          </a:p>
          <a:p>
            <a:pPr>
              <a:buFont typeface="Arial"/>
              <a:buChar char="•"/>
            </a:pPr>
            <a:r>
              <a:rPr lang="en-US" sz="2400" b="0" dirty="0">
                <a:latin typeface="Century Gothic"/>
                <a:cs typeface="Century Gothic"/>
              </a:rPr>
              <a:t>My Contact </a:t>
            </a:r>
            <a:r>
              <a:rPr lang="en-US" sz="2400" b="0" dirty="0" smtClean="0">
                <a:latin typeface="Century Gothic"/>
                <a:cs typeface="Century Gothic"/>
              </a:rPr>
              <a:t>Information </a:t>
            </a:r>
            <a:endParaRPr lang="en-US" sz="2400" b="0" dirty="0">
              <a:latin typeface="Century Gothic"/>
              <a:cs typeface="Century Gothic"/>
            </a:endParaRPr>
          </a:p>
          <a:p>
            <a:pPr>
              <a:buFont typeface="Arial"/>
              <a:buChar char="•"/>
            </a:pPr>
            <a:r>
              <a:rPr lang="en-US" sz="2400" b="0" dirty="0">
                <a:latin typeface="Century Gothic"/>
                <a:cs typeface="Century Gothic"/>
              </a:rPr>
              <a:t>Class </a:t>
            </a:r>
            <a:r>
              <a:rPr lang="en-US" sz="2400" b="0" dirty="0" smtClean="0">
                <a:latin typeface="Century Gothic"/>
                <a:cs typeface="Century Gothic"/>
              </a:rPr>
              <a:t>Website</a:t>
            </a:r>
            <a:endParaRPr lang="en-US" sz="2400" b="0" dirty="0">
              <a:latin typeface="Century Gothic"/>
              <a:cs typeface="Century Gothic"/>
            </a:endParaRPr>
          </a:p>
        </p:txBody>
      </p:sp>
      <p:pic>
        <p:nvPicPr>
          <p:cNvPr id="4" name="Picture 3" descr="downloa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2102" y="641763"/>
            <a:ext cx="3112187" cy="4038713"/>
          </a:xfrm>
          <a:prstGeom prst="rect">
            <a:avLst/>
          </a:prstGeom>
        </p:spPr>
      </p:pic>
    </p:spTree>
    <p:extLst>
      <p:ext uri="{BB962C8B-B14F-4D97-AF65-F5344CB8AC3E}">
        <p14:creationId xmlns:p14="http://schemas.microsoft.com/office/powerpoint/2010/main" val="189121459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u="sng" dirty="0" smtClean="0">
                <a:latin typeface="Century Gothic"/>
                <a:cs typeface="Century Gothic"/>
              </a:rPr>
              <a:t>Volunteer Clearance</a:t>
            </a:r>
            <a:endParaRPr lang="en-US" sz="3600" u="sng" dirty="0">
              <a:latin typeface="Century Gothic"/>
              <a:cs typeface="Century Gothic"/>
            </a:endParaRPr>
          </a:p>
        </p:txBody>
      </p:sp>
      <p:sp>
        <p:nvSpPr>
          <p:cNvPr id="3" name="Content Placeholder 2"/>
          <p:cNvSpPr>
            <a:spLocks noGrp="1"/>
          </p:cNvSpPr>
          <p:nvPr>
            <p:ph idx="1"/>
          </p:nvPr>
        </p:nvSpPr>
        <p:spPr>
          <a:xfrm>
            <a:off x="822960" y="1134493"/>
            <a:ext cx="7520940" cy="553815"/>
          </a:xfrm>
        </p:spPr>
        <p:txBody>
          <a:bodyPr>
            <a:normAutofit/>
          </a:bodyPr>
          <a:lstStyle/>
          <a:p>
            <a:pPr marL="237744" lvl="2" indent="0" algn="ctr">
              <a:buNone/>
            </a:pPr>
            <a:r>
              <a:rPr lang="en-US" sz="2400" dirty="0" smtClean="0">
                <a:latin typeface="Century Gothic"/>
                <a:cs typeface="Century Gothic"/>
              </a:rPr>
              <a:t>All volunteers must be cleared through RCSD.</a:t>
            </a:r>
            <a:endParaRPr lang="en-US" sz="2400" dirty="0">
              <a:latin typeface="Century Gothic"/>
              <a:cs typeface="Century Gothic"/>
            </a:endParaRPr>
          </a:p>
        </p:txBody>
      </p:sp>
      <p:pic>
        <p:nvPicPr>
          <p:cNvPr id="5" name="Picture 4" descr="Screen Shot 2017-08-21 at 3.06.5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69" y="2111639"/>
            <a:ext cx="8877300" cy="3695700"/>
          </a:xfrm>
          <a:prstGeom prst="rect">
            <a:avLst/>
          </a:prstGeom>
        </p:spPr>
      </p:pic>
    </p:spTree>
    <p:extLst>
      <p:ext uri="{BB962C8B-B14F-4D97-AF65-F5344CB8AC3E}">
        <p14:creationId xmlns:p14="http://schemas.microsoft.com/office/powerpoint/2010/main" val="1238971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u="sng" dirty="0" smtClean="0">
                <a:latin typeface="Century Gothic"/>
                <a:cs typeface="Century Gothic"/>
              </a:rPr>
              <a:t>Volunteer Clearance</a:t>
            </a:r>
            <a:endParaRPr lang="en-US" sz="3600" u="sng" dirty="0">
              <a:latin typeface="Century Gothic"/>
              <a:cs typeface="Century Gothic"/>
            </a:endParaRPr>
          </a:p>
        </p:txBody>
      </p:sp>
      <p:sp>
        <p:nvSpPr>
          <p:cNvPr id="3" name="Content Placeholder 2"/>
          <p:cNvSpPr>
            <a:spLocks noGrp="1"/>
          </p:cNvSpPr>
          <p:nvPr>
            <p:ph idx="1"/>
          </p:nvPr>
        </p:nvSpPr>
        <p:spPr>
          <a:xfrm>
            <a:off x="822960" y="1140473"/>
            <a:ext cx="7520940" cy="553815"/>
          </a:xfrm>
        </p:spPr>
        <p:txBody>
          <a:bodyPr>
            <a:normAutofit/>
          </a:bodyPr>
          <a:lstStyle/>
          <a:p>
            <a:pPr marL="237744" lvl="2" indent="0" algn="ctr">
              <a:buNone/>
            </a:pPr>
            <a:r>
              <a:rPr lang="en-US" sz="2400" dirty="0" smtClean="0">
                <a:latin typeface="Century Gothic"/>
                <a:cs typeface="Century Gothic"/>
              </a:rPr>
              <a:t>All volunteers must be cleared through RCSD.</a:t>
            </a:r>
            <a:endParaRPr lang="en-US" sz="2400" dirty="0">
              <a:latin typeface="Century Gothic"/>
              <a:cs typeface="Century Gothic"/>
            </a:endParaRPr>
          </a:p>
        </p:txBody>
      </p:sp>
      <p:pic>
        <p:nvPicPr>
          <p:cNvPr id="4" name="Picture 3" descr="Screen Shot 2017-08-21 at 3.07.1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05" y="2091274"/>
            <a:ext cx="8572500" cy="3708400"/>
          </a:xfrm>
          <a:prstGeom prst="rect">
            <a:avLst/>
          </a:prstGeom>
        </p:spPr>
      </p:pic>
    </p:spTree>
    <p:extLst>
      <p:ext uri="{BB962C8B-B14F-4D97-AF65-F5344CB8AC3E}">
        <p14:creationId xmlns:p14="http://schemas.microsoft.com/office/powerpoint/2010/main" val="342888341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u="sng" dirty="0" smtClean="0">
                <a:latin typeface="Century Gothic"/>
                <a:cs typeface="Century Gothic"/>
              </a:rPr>
              <a:t>Announcements</a:t>
            </a:r>
            <a:endParaRPr lang="en-US" sz="3600" u="sng" dirty="0">
              <a:latin typeface="Century Gothic"/>
              <a:cs typeface="Century Gothic"/>
            </a:endParaRPr>
          </a:p>
        </p:txBody>
      </p:sp>
      <p:sp>
        <p:nvSpPr>
          <p:cNvPr id="3" name="Content Placeholder 2"/>
          <p:cNvSpPr>
            <a:spLocks noGrp="1"/>
          </p:cNvSpPr>
          <p:nvPr>
            <p:ph idx="1"/>
          </p:nvPr>
        </p:nvSpPr>
        <p:spPr>
          <a:xfrm>
            <a:off x="1370138" y="1136385"/>
            <a:ext cx="6973761" cy="3544092"/>
          </a:xfrm>
        </p:spPr>
        <p:txBody>
          <a:bodyPr>
            <a:normAutofit lnSpcReduction="10000"/>
          </a:bodyPr>
          <a:lstStyle/>
          <a:p>
            <a:pPr>
              <a:buFont typeface="Arial"/>
              <a:buChar char="•"/>
            </a:pPr>
            <a:r>
              <a:rPr lang="en-US" sz="2400" b="0" dirty="0" smtClean="0">
                <a:latin typeface="Century Gothic"/>
                <a:cs typeface="Century Gothic"/>
              </a:rPr>
              <a:t>Library </a:t>
            </a:r>
            <a:r>
              <a:rPr lang="en-US" sz="2400" b="0" dirty="0">
                <a:latin typeface="Century Gothic"/>
                <a:cs typeface="Century Gothic"/>
              </a:rPr>
              <a:t>Volunteers </a:t>
            </a:r>
            <a:r>
              <a:rPr lang="en-US" sz="2000" b="0" dirty="0" smtClean="0">
                <a:latin typeface="Century Gothic"/>
                <a:cs typeface="Century Gothic"/>
              </a:rPr>
              <a:t>(Tuesday mornings)</a:t>
            </a:r>
          </a:p>
          <a:p>
            <a:pPr>
              <a:buFont typeface="Arial"/>
              <a:buChar char="•"/>
            </a:pPr>
            <a:r>
              <a:rPr lang="en-US" sz="2400" b="0" dirty="0" smtClean="0">
                <a:latin typeface="Century Gothic"/>
                <a:cs typeface="Century Gothic"/>
              </a:rPr>
              <a:t>Room Mom </a:t>
            </a:r>
            <a:r>
              <a:rPr lang="en-US" sz="2000" b="0" dirty="0" smtClean="0">
                <a:latin typeface="Century Gothic"/>
                <a:cs typeface="Century Gothic"/>
              </a:rPr>
              <a:t>(class parties &amp; carnival basket)</a:t>
            </a:r>
          </a:p>
          <a:p>
            <a:pPr>
              <a:buFont typeface="Arial"/>
              <a:buChar char="•"/>
            </a:pPr>
            <a:r>
              <a:rPr lang="en-US" sz="2400" b="0" dirty="0" smtClean="0">
                <a:latin typeface="Century Gothic"/>
                <a:cs typeface="Century Gothic"/>
              </a:rPr>
              <a:t>PTC Representative </a:t>
            </a:r>
            <a:r>
              <a:rPr lang="en-US" sz="2000" b="0" dirty="0" smtClean="0">
                <a:latin typeface="Century Gothic"/>
                <a:cs typeface="Century Gothic"/>
              </a:rPr>
              <a:t>(4 meetings)</a:t>
            </a:r>
          </a:p>
          <a:p>
            <a:pPr>
              <a:buFont typeface="Arial"/>
              <a:buChar char="•"/>
            </a:pPr>
            <a:r>
              <a:rPr lang="en-US" sz="2400" b="0" dirty="0" smtClean="0">
                <a:latin typeface="Century Gothic"/>
                <a:cs typeface="Century Gothic"/>
              </a:rPr>
              <a:t>Co-Art Docent </a:t>
            </a:r>
            <a:r>
              <a:rPr lang="en-US" sz="2000" b="0" dirty="0" smtClean="0">
                <a:latin typeface="Century Gothic"/>
                <a:cs typeface="Century Gothic"/>
              </a:rPr>
              <a:t>(once a month)</a:t>
            </a:r>
          </a:p>
          <a:p>
            <a:pPr>
              <a:buFont typeface="Arial"/>
              <a:buChar char="•"/>
            </a:pPr>
            <a:r>
              <a:rPr lang="en-US" sz="2400" b="0" dirty="0" smtClean="0">
                <a:latin typeface="Century Gothic"/>
                <a:cs typeface="Century Gothic"/>
              </a:rPr>
              <a:t>Handbook </a:t>
            </a:r>
            <a:r>
              <a:rPr lang="en-US" sz="2400" b="0" dirty="0">
                <a:latin typeface="Century Gothic"/>
                <a:cs typeface="Century Gothic"/>
              </a:rPr>
              <a:t>&amp; Standards </a:t>
            </a:r>
            <a:r>
              <a:rPr lang="en-US" sz="2400" b="0" dirty="0" smtClean="0">
                <a:latin typeface="Century Gothic"/>
                <a:cs typeface="Century Gothic"/>
              </a:rPr>
              <a:t>online</a:t>
            </a:r>
          </a:p>
          <a:p>
            <a:pPr>
              <a:buFont typeface="Arial"/>
              <a:buChar char="•"/>
            </a:pPr>
            <a:r>
              <a:rPr lang="en-US" sz="2400" b="0" dirty="0">
                <a:latin typeface="Century Gothic"/>
                <a:cs typeface="Century Gothic"/>
              </a:rPr>
              <a:t>Complete Emergency Forms</a:t>
            </a:r>
          </a:p>
          <a:p>
            <a:pPr>
              <a:buFont typeface="Arial"/>
              <a:buChar char="•"/>
            </a:pPr>
            <a:r>
              <a:rPr lang="en-US" sz="2400" b="0" dirty="0">
                <a:latin typeface="Century Gothic"/>
                <a:cs typeface="Century Gothic"/>
              </a:rPr>
              <a:t>PTC Forms &amp; Spirit </a:t>
            </a:r>
            <a:r>
              <a:rPr lang="en-US" sz="2400" b="0" dirty="0" smtClean="0">
                <a:latin typeface="Century Gothic"/>
                <a:cs typeface="Century Gothic"/>
              </a:rPr>
              <a:t>Wear</a:t>
            </a:r>
          </a:p>
          <a:p>
            <a:pPr>
              <a:buFont typeface="Arial"/>
              <a:buChar char="•"/>
            </a:pPr>
            <a:r>
              <a:rPr lang="en-US" sz="2400" b="0" dirty="0" smtClean="0">
                <a:latin typeface="Century Gothic"/>
                <a:cs typeface="Century Gothic"/>
              </a:rPr>
              <a:t>Be sure to sign-in  </a:t>
            </a:r>
            <a:r>
              <a:rPr lang="en-US" sz="2400" b="0" dirty="0" smtClean="0">
                <a:latin typeface="Century Gothic"/>
                <a:cs typeface="Century Gothic"/>
                <a:sym typeface="Wingdings"/>
              </a:rPr>
              <a:t></a:t>
            </a:r>
            <a:endParaRPr lang="en-US" sz="2400" b="0" dirty="0">
              <a:latin typeface="Century Gothic"/>
              <a:cs typeface="Century Gothic"/>
            </a:endParaRPr>
          </a:p>
        </p:txBody>
      </p:sp>
      <p:pic>
        <p:nvPicPr>
          <p:cNvPr id="4" name="Picture 3"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0374" y="4205603"/>
            <a:ext cx="4096982" cy="2553401"/>
          </a:xfrm>
          <a:prstGeom prst="rect">
            <a:avLst/>
          </a:prstGeom>
        </p:spPr>
      </p:pic>
    </p:spTree>
    <p:extLst>
      <p:ext uri="{BB962C8B-B14F-4D97-AF65-F5344CB8AC3E}">
        <p14:creationId xmlns:p14="http://schemas.microsoft.com/office/powerpoint/2010/main" val="161933210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TextBox 1"/>
          <p:cNvSpPr txBox="1">
            <a:spLocks noChangeArrowheads="1"/>
          </p:cNvSpPr>
          <p:nvPr/>
        </p:nvSpPr>
        <p:spPr bwMode="auto">
          <a:xfrm>
            <a:off x="2514600" y="406400"/>
            <a:ext cx="5724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3200" dirty="0"/>
              <a:t>Classroom Volunteer Positions</a:t>
            </a:r>
          </a:p>
        </p:txBody>
      </p:sp>
      <p:sp>
        <p:nvSpPr>
          <p:cNvPr id="2050" name="TextBox 2"/>
          <p:cNvSpPr txBox="1">
            <a:spLocks noChangeArrowheads="1"/>
          </p:cNvSpPr>
          <p:nvPr/>
        </p:nvSpPr>
        <p:spPr bwMode="auto">
          <a:xfrm>
            <a:off x="1377950" y="1301750"/>
            <a:ext cx="70104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2000" b="1" dirty="0"/>
              <a:t>PTC Liaison</a:t>
            </a:r>
          </a:p>
          <a:p>
            <a:pPr lvl="1">
              <a:buFont typeface="Arial" charset="0"/>
              <a:buChar char="•"/>
            </a:pPr>
            <a:r>
              <a:rPr lang="en-US" dirty="0"/>
              <a:t>Attend the 4 PTC Meetings this year (child care is provided)</a:t>
            </a:r>
          </a:p>
          <a:p>
            <a:pPr lvl="1">
              <a:buFont typeface="Arial" charset="0"/>
              <a:buChar char="•"/>
            </a:pPr>
            <a:r>
              <a:rPr lang="en-US" dirty="0"/>
              <a:t>PTC Liaison Chair will send out the meeting minutes – forward those to your teacher and parents.  Help keep them informed!</a:t>
            </a:r>
          </a:p>
          <a:p>
            <a:pPr lvl="1">
              <a:buFont typeface="Arial" charset="0"/>
              <a:buChar char="•"/>
            </a:pPr>
            <a:r>
              <a:rPr lang="en-US" dirty="0"/>
              <a:t>Send out sign up geniuses to your class parents for our PTC fundraisers and events!</a:t>
            </a:r>
          </a:p>
          <a:p>
            <a:endParaRPr lang="en-US" sz="2000" dirty="0"/>
          </a:p>
          <a:p>
            <a:r>
              <a:rPr lang="en-US" sz="2000" b="1" dirty="0"/>
              <a:t>Room Parent</a:t>
            </a:r>
          </a:p>
          <a:p>
            <a:pPr lvl="1">
              <a:buFont typeface="Arial" charset="0"/>
              <a:buChar char="•"/>
            </a:pPr>
            <a:r>
              <a:rPr lang="en-US" dirty="0"/>
              <a:t>Coordinate 3 parties (winter, valentines and </a:t>
            </a:r>
            <a:r>
              <a:rPr lang="en-US" dirty="0" smtClean="0"/>
              <a:t>end </a:t>
            </a:r>
            <a:r>
              <a:rPr lang="en-US" dirty="0"/>
              <a:t>of year party)</a:t>
            </a:r>
          </a:p>
          <a:p>
            <a:pPr lvl="1">
              <a:buFont typeface="Arial" charset="0"/>
              <a:buChar char="•"/>
            </a:pPr>
            <a:r>
              <a:rPr lang="en-US" dirty="0"/>
              <a:t>Assist with staff/teacher appreciation as needed</a:t>
            </a:r>
          </a:p>
          <a:p>
            <a:pPr lvl="1">
              <a:buFont typeface="Arial" charset="0"/>
              <a:buChar char="•"/>
            </a:pPr>
            <a:r>
              <a:rPr lang="en-US" dirty="0"/>
              <a:t>Coordinate auction basket for Spring </a:t>
            </a:r>
            <a:r>
              <a:rPr lang="en-US" dirty="0" smtClean="0"/>
              <a:t>Carnival</a:t>
            </a:r>
            <a:endParaRPr lang="en-US" dirty="0"/>
          </a:p>
          <a:p>
            <a:endParaRPr lang="en-US" sz="2000" dirty="0"/>
          </a:p>
          <a:p>
            <a:r>
              <a:rPr lang="en-US" sz="2000" b="1" dirty="0"/>
              <a:t>Art Docent</a:t>
            </a:r>
          </a:p>
          <a:p>
            <a:pPr lvl="1">
              <a:buFont typeface="Arial" charset="0"/>
              <a:buChar char="•"/>
            </a:pPr>
            <a:r>
              <a:rPr lang="en-US" dirty="0"/>
              <a:t>Lead art docent program in your student’s class</a:t>
            </a:r>
          </a:p>
          <a:p>
            <a:pPr lvl="1">
              <a:buFont typeface="Arial" charset="0"/>
              <a:buChar char="•"/>
            </a:pPr>
            <a:r>
              <a:rPr lang="en-US" dirty="0"/>
              <a:t>Coordinate with your teacher on when to present the lesson to the class (monthly, bi-monthly, etc.)</a:t>
            </a:r>
          </a:p>
          <a:p>
            <a:pPr lvl="1">
              <a:buFont typeface="Arial" charset="0"/>
              <a:buChar char="•"/>
            </a:pPr>
            <a:r>
              <a:rPr lang="en-US" dirty="0"/>
              <a:t>Attend training provided by PTC Art Docent Chair</a:t>
            </a:r>
          </a:p>
        </p:txBody>
      </p:sp>
      <p:pic>
        <p:nvPicPr>
          <p:cNvPr id="2051" name="Picture 2" descr="C:\Users\aslinden\Desktop\Ashley\PTC\Logos\ptc_logo-x_vectoriz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0650"/>
            <a:ext cx="189865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99290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Slide 1 pictu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8239125" cy="618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26329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u="sng" dirty="0" smtClean="0">
                <a:latin typeface="Century Gothic"/>
                <a:cs typeface="Century Gothic"/>
              </a:rPr>
              <a:t>Contact information</a:t>
            </a:r>
            <a:endParaRPr lang="en-US" sz="3600" u="sng" dirty="0">
              <a:latin typeface="Century Gothic"/>
              <a:cs typeface="Century Gothic"/>
            </a:endParaRPr>
          </a:p>
        </p:txBody>
      </p:sp>
      <p:sp>
        <p:nvSpPr>
          <p:cNvPr id="3" name="Content Placeholder 2"/>
          <p:cNvSpPr>
            <a:spLocks noGrp="1"/>
          </p:cNvSpPr>
          <p:nvPr>
            <p:ph idx="1"/>
          </p:nvPr>
        </p:nvSpPr>
        <p:spPr>
          <a:xfrm>
            <a:off x="822960" y="1100628"/>
            <a:ext cx="4833266" cy="3579849"/>
          </a:xfrm>
        </p:spPr>
        <p:txBody>
          <a:bodyPr>
            <a:normAutofit/>
          </a:bodyPr>
          <a:lstStyle/>
          <a:p>
            <a:pPr algn="ctr"/>
            <a:endParaRPr lang="en-US" sz="2000" b="0" dirty="0" smtClean="0">
              <a:latin typeface="Century Gothic"/>
              <a:cs typeface="Century Gothic"/>
            </a:endParaRPr>
          </a:p>
          <a:p>
            <a:pPr algn="ctr"/>
            <a:r>
              <a:rPr lang="en-US" sz="2800" b="0" dirty="0" smtClean="0">
                <a:latin typeface="Century Gothic"/>
                <a:cs typeface="Century Gothic"/>
              </a:rPr>
              <a:t>Kristen Benato</a:t>
            </a:r>
          </a:p>
          <a:p>
            <a:pPr algn="ctr"/>
            <a:r>
              <a:rPr lang="en-US" sz="2000" b="0" dirty="0" smtClean="0">
                <a:latin typeface="Century Gothic"/>
                <a:cs typeface="Century Gothic"/>
              </a:rPr>
              <a:t>(916) 771-1880  ex: 42116</a:t>
            </a:r>
          </a:p>
          <a:p>
            <a:pPr algn="ctr"/>
            <a:r>
              <a:rPr lang="en-US" sz="2000" b="0" dirty="0" smtClean="0">
                <a:latin typeface="Century Gothic"/>
                <a:cs typeface="Century Gothic"/>
              </a:rPr>
              <a:t>Email: kbenato@rcsdk8.org</a:t>
            </a:r>
          </a:p>
          <a:p>
            <a:pPr algn="ctr"/>
            <a:r>
              <a:rPr lang="en-US" sz="2000" b="0" dirty="0" smtClean="0">
                <a:latin typeface="Century Gothic"/>
                <a:cs typeface="Century Gothic"/>
              </a:rPr>
              <a:t>Website</a:t>
            </a:r>
            <a:r>
              <a:rPr lang="en-US" sz="2000" b="0" dirty="0">
                <a:latin typeface="Century Gothic"/>
                <a:cs typeface="Century Gothic"/>
              </a:rPr>
              <a:t>: </a:t>
            </a:r>
            <a:r>
              <a:rPr lang="en-US" sz="2000" b="0" dirty="0">
                <a:latin typeface="Century Gothic"/>
                <a:cs typeface="Century Gothic"/>
                <a:hlinkClick r:id="rId2"/>
              </a:rPr>
              <a:t>https://thefarmroom16.weebly.com</a:t>
            </a:r>
            <a:r>
              <a:rPr lang="en-US" sz="2000" b="0" dirty="0" smtClean="0">
                <a:latin typeface="Century Gothic"/>
                <a:cs typeface="Century Gothic"/>
                <a:hlinkClick r:id="rId2"/>
              </a:rPr>
              <a:t>/</a:t>
            </a:r>
            <a:endParaRPr lang="en-US" sz="2000" b="0" dirty="0" smtClean="0">
              <a:latin typeface="Century Gothic"/>
              <a:cs typeface="Century Gothic"/>
            </a:endParaRPr>
          </a:p>
          <a:p>
            <a:pPr algn="ctr"/>
            <a:endParaRPr lang="en-US" sz="2000" b="0" dirty="0">
              <a:latin typeface="Century Gothic"/>
              <a:cs typeface="Century Gothic"/>
            </a:endParaRPr>
          </a:p>
        </p:txBody>
      </p:sp>
      <p:pic>
        <p:nvPicPr>
          <p:cNvPr id="6" name="Picture 5" descr="computer.gif">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6226" y="1992714"/>
            <a:ext cx="3270557" cy="3021994"/>
          </a:xfrm>
          <a:prstGeom prst="rect">
            <a:avLst/>
          </a:prstGeom>
        </p:spPr>
      </p:pic>
      <p:sp>
        <p:nvSpPr>
          <p:cNvPr id="4" name="TextBox 3"/>
          <p:cNvSpPr txBox="1"/>
          <p:nvPr/>
        </p:nvSpPr>
        <p:spPr>
          <a:xfrm rot="20502558">
            <a:off x="4367354" y="3976883"/>
            <a:ext cx="1451840" cy="830997"/>
          </a:xfrm>
          <a:prstGeom prst="rect">
            <a:avLst/>
          </a:prstGeom>
          <a:noFill/>
          <a:ln w="38100" cap="flat">
            <a:solidFill>
              <a:schemeClr val="tx1"/>
            </a:solidFill>
            <a:prstDash val="sysDot"/>
          </a:ln>
        </p:spPr>
        <p:txBody>
          <a:bodyPr wrap="none" rtlCol="0">
            <a:spAutoFit/>
          </a:bodyPr>
          <a:lstStyle/>
          <a:p>
            <a:pPr algn="ctr"/>
            <a:r>
              <a:rPr lang="en-US" sz="2400" dirty="0" smtClean="0">
                <a:latin typeface="Century Gothic"/>
                <a:cs typeface="Century Gothic"/>
              </a:rPr>
              <a:t>Class </a:t>
            </a:r>
          </a:p>
          <a:p>
            <a:pPr algn="ctr"/>
            <a:r>
              <a:rPr lang="en-US" sz="2400" dirty="0" smtClean="0">
                <a:latin typeface="Century Gothic"/>
                <a:cs typeface="Century Gothic"/>
              </a:rPr>
              <a:t>Website!</a:t>
            </a:r>
            <a:endParaRPr lang="en-US" sz="2400" dirty="0">
              <a:latin typeface="Century Gothic"/>
              <a:cs typeface="Century Gothic"/>
            </a:endParaRPr>
          </a:p>
        </p:txBody>
      </p:sp>
    </p:spTree>
    <p:extLst>
      <p:ext uri="{BB962C8B-B14F-4D97-AF65-F5344CB8AC3E}">
        <p14:creationId xmlns:p14="http://schemas.microsoft.com/office/powerpoint/2010/main" val="159059842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Century Gothic"/>
                <a:cs typeface="Century Gothic"/>
              </a:rPr>
              <a:t>Now, it’s your turn… </a:t>
            </a:r>
            <a:endParaRPr lang="en-US" sz="3600" dirty="0">
              <a:latin typeface="Century Gothic"/>
              <a:cs typeface="Century Gothic"/>
            </a:endParaRPr>
          </a:p>
        </p:txBody>
      </p:sp>
      <p:pic>
        <p:nvPicPr>
          <p:cNvPr id="5" name="Picture 4"/>
          <p:cNvPicPr>
            <a:picLocks noChangeAspect="1"/>
          </p:cNvPicPr>
          <p:nvPr/>
        </p:nvPicPr>
        <p:blipFill>
          <a:blip r:embed="rId3"/>
          <a:stretch>
            <a:fillRect/>
          </a:stretch>
        </p:blipFill>
        <p:spPr>
          <a:xfrm rot="20543282">
            <a:off x="3056228" y="1730086"/>
            <a:ext cx="5293197" cy="3080641"/>
          </a:xfrm>
          <a:prstGeom prst="rect">
            <a:avLst/>
          </a:prstGeom>
        </p:spPr>
      </p:pic>
    </p:spTree>
    <p:extLst>
      <p:ext uri="{BB962C8B-B14F-4D97-AF65-F5344CB8AC3E}">
        <p14:creationId xmlns:p14="http://schemas.microsoft.com/office/powerpoint/2010/main" val="250304007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828" y="365760"/>
            <a:ext cx="5438230" cy="548640"/>
          </a:xfrm>
        </p:spPr>
        <p:txBody>
          <a:bodyPr/>
          <a:lstStyle/>
          <a:p>
            <a:r>
              <a:rPr lang="en-US" sz="3600" u="sng" dirty="0" smtClean="0">
                <a:latin typeface="Century Gothic"/>
                <a:cs typeface="Century Gothic"/>
              </a:rPr>
              <a:t>introduction</a:t>
            </a:r>
            <a:endParaRPr lang="en-US" sz="3600" u="sng" dirty="0">
              <a:latin typeface="Century Gothic"/>
              <a:cs typeface="Century Gothic"/>
            </a:endParaRPr>
          </a:p>
        </p:txBody>
      </p:sp>
      <p:sp>
        <p:nvSpPr>
          <p:cNvPr id="3" name="Content Placeholder 2"/>
          <p:cNvSpPr>
            <a:spLocks noGrp="1"/>
          </p:cNvSpPr>
          <p:nvPr>
            <p:ph idx="1"/>
          </p:nvPr>
        </p:nvSpPr>
        <p:spPr>
          <a:xfrm>
            <a:off x="493075" y="1056074"/>
            <a:ext cx="5216958" cy="857404"/>
          </a:xfrm>
        </p:spPr>
        <p:txBody>
          <a:bodyPr>
            <a:normAutofit fontScale="55000" lnSpcReduction="20000"/>
          </a:bodyPr>
          <a:lstStyle/>
          <a:p>
            <a:pPr algn="ctr"/>
            <a:r>
              <a:rPr lang="en-US" sz="4800" b="0" dirty="0" smtClean="0">
                <a:latin typeface="Noteworthy Light"/>
                <a:cs typeface="Noteworthy Light"/>
              </a:rPr>
              <a:t>Hi,</a:t>
            </a:r>
          </a:p>
          <a:p>
            <a:pPr algn="ctr"/>
            <a:r>
              <a:rPr lang="en-US" sz="4800" b="0" dirty="0" smtClean="0">
                <a:latin typeface="Noteworthy Light"/>
                <a:cs typeface="Noteworthy Light"/>
              </a:rPr>
              <a:t>I’m Mrs. Benato!</a:t>
            </a:r>
            <a:endParaRPr lang="en-US" sz="4800" b="0" dirty="0">
              <a:latin typeface="Noteworthy Light"/>
              <a:cs typeface="Noteworthy Light"/>
            </a:endParaRPr>
          </a:p>
        </p:txBody>
      </p:sp>
      <p:sp>
        <p:nvSpPr>
          <p:cNvPr id="4" name="TextBox 3"/>
          <p:cNvSpPr txBox="1"/>
          <p:nvPr/>
        </p:nvSpPr>
        <p:spPr>
          <a:xfrm>
            <a:off x="136827" y="2045442"/>
            <a:ext cx="6523210" cy="2677656"/>
          </a:xfrm>
          <a:prstGeom prst="rect">
            <a:avLst/>
          </a:prstGeom>
          <a:noFill/>
        </p:spPr>
        <p:txBody>
          <a:bodyPr wrap="square" rtlCol="0">
            <a:spAutoFit/>
          </a:bodyPr>
          <a:lstStyle/>
          <a:p>
            <a:pPr marL="342900" lvl="0" indent="-342900">
              <a:buFont typeface="Arial"/>
              <a:buChar char="•"/>
            </a:pPr>
            <a:r>
              <a:rPr lang="en-US" sz="2400" dirty="0" smtClean="0">
                <a:latin typeface="Century Gothic"/>
                <a:cs typeface="Century Gothic"/>
              </a:rPr>
              <a:t>This is my 13</a:t>
            </a:r>
            <a:r>
              <a:rPr lang="en-US" sz="2400" baseline="30000" dirty="0" smtClean="0">
                <a:latin typeface="Century Gothic"/>
                <a:cs typeface="Century Gothic"/>
              </a:rPr>
              <a:t>th</a:t>
            </a:r>
            <a:r>
              <a:rPr lang="en-US" sz="2400" dirty="0" smtClean="0">
                <a:latin typeface="Century Gothic"/>
                <a:cs typeface="Century Gothic"/>
              </a:rPr>
              <a:t> </a:t>
            </a:r>
            <a:r>
              <a:rPr lang="en-US" sz="2400" dirty="0">
                <a:latin typeface="Century Gothic"/>
                <a:cs typeface="Century Gothic"/>
              </a:rPr>
              <a:t>year teaching </a:t>
            </a:r>
            <a:endParaRPr lang="en-US" sz="2400" dirty="0" smtClean="0">
              <a:latin typeface="Century Gothic"/>
              <a:cs typeface="Century Gothic"/>
            </a:endParaRPr>
          </a:p>
          <a:p>
            <a:pPr marL="342900" lvl="0" indent="-342900">
              <a:buFont typeface="Arial"/>
              <a:buChar char="•"/>
            </a:pPr>
            <a:r>
              <a:rPr lang="en-US" sz="2400" dirty="0" smtClean="0">
                <a:latin typeface="Century Gothic"/>
                <a:cs typeface="Century Gothic"/>
              </a:rPr>
              <a:t>Graduated </a:t>
            </a:r>
            <a:r>
              <a:rPr lang="en-US" sz="2400" dirty="0">
                <a:latin typeface="Century Gothic"/>
                <a:cs typeface="Century Gothic"/>
              </a:rPr>
              <a:t>From </a:t>
            </a:r>
            <a:r>
              <a:rPr lang="en-US" sz="2400" dirty="0" smtClean="0">
                <a:latin typeface="Century Gothic"/>
                <a:cs typeface="Century Gothic"/>
              </a:rPr>
              <a:t>San Diego State University</a:t>
            </a:r>
            <a:endParaRPr lang="en-US" sz="2400" dirty="0">
              <a:latin typeface="Century Gothic"/>
              <a:cs typeface="Century Gothic"/>
            </a:endParaRPr>
          </a:p>
          <a:p>
            <a:pPr marL="342900" lvl="0" indent="-342900">
              <a:buFont typeface="Arial"/>
              <a:buChar char="•"/>
            </a:pPr>
            <a:r>
              <a:rPr lang="en-US" sz="2400" dirty="0" smtClean="0">
                <a:latin typeface="Century Gothic"/>
                <a:cs typeface="Century Gothic"/>
              </a:rPr>
              <a:t>Multiple Subject Teaching Credential From Sacramento State University</a:t>
            </a:r>
            <a:endParaRPr lang="en-US" sz="2400" dirty="0">
              <a:latin typeface="Century Gothic"/>
              <a:cs typeface="Century Gothic"/>
            </a:endParaRPr>
          </a:p>
          <a:p>
            <a:pPr marL="342900" lvl="0" indent="-342900">
              <a:buFont typeface="Arial"/>
              <a:buChar char="•"/>
            </a:pPr>
            <a:r>
              <a:rPr lang="en-US" sz="2400" dirty="0" smtClean="0">
                <a:latin typeface="Century Gothic"/>
                <a:cs typeface="Century Gothic"/>
              </a:rPr>
              <a:t>I’ve taught </a:t>
            </a:r>
            <a:r>
              <a:rPr lang="en-US" sz="2400" dirty="0">
                <a:latin typeface="Century Gothic"/>
                <a:cs typeface="Century Gothic"/>
              </a:rPr>
              <a:t>several </a:t>
            </a:r>
            <a:r>
              <a:rPr lang="en-US" sz="2400" dirty="0" smtClean="0">
                <a:latin typeface="Century Gothic"/>
                <a:cs typeface="Century Gothic"/>
              </a:rPr>
              <a:t>grade levels</a:t>
            </a:r>
          </a:p>
          <a:p>
            <a:pPr marL="342900" lvl="0" indent="-342900">
              <a:buFont typeface="Arial"/>
              <a:buChar char="•"/>
            </a:pPr>
            <a:r>
              <a:rPr lang="en-US" sz="2400" dirty="0" smtClean="0">
                <a:latin typeface="Century Gothic"/>
                <a:cs typeface="Century Gothic"/>
              </a:rPr>
              <a:t>Great Team of Teachers to work with </a:t>
            </a:r>
            <a:endParaRPr lang="en-US" sz="2400" dirty="0">
              <a:latin typeface="Century Gothic"/>
              <a:cs typeface="Century Gothic"/>
            </a:endParaRPr>
          </a:p>
        </p:txBody>
      </p:sp>
      <p:pic>
        <p:nvPicPr>
          <p:cNvPr id="7" name="Picture 6" descr="P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0943" y="272118"/>
            <a:ext cx="3003057" cy="2138063"/>
          </a:xfrm>
          <a:prstGeom prst="rect">
            <a:avLst/>
          </a:prstGeom>
        </p:spPr>
      </p:pic>
      <p:pic>
        <p:nvPicPr>
          <p:cNvPr id="8" name="Picture 7" descr="IMG_456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8627" y="2565676"/>
            <a:ext cx="2025371" cy="2604550"/>
          </a:xfrm>
          <a:prstGeom prst="rect">
            <a:avLst/>
          </a:prstGeom>
        </p:spPr>
      </p:pic>
      <p:pic>
        <p:nvPicPr>
          <p:cNvPr id="9" name="Picture 8" descr="IMG_3446.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4454" y="5075110"/>
            <a:ext cx="2379545" cy="1782888"/>
          </a:xfrm>
          <a:prstGeom prst="rect">
            <a:avLst/>
          </a:prstGeom>
        </p:spPr>
      </p:pic>
    </p:spTree>
    <p:extLst>
      <p:ext uri="{BB962C8B-B14F-4D97-AF65-F5344CB8AC3E}">
        <p14:creationId xmlns:p14="http://schemas.microsoft.com/office/powerpoint/2010/main" val="171617700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91440"/>
            <a:ext cx="7520940" cy="548640"/>
          </a:xfrm>
        </p:spPr>
        <p:txBody>
          <a:bodyPr/>
          <a:lstStyle/>
          <a:p>
            <a:r>
              <a:rPr lang="en-US" sz="3600" u="sng" dirty="0" smtClean="0">
                <a:latin typeface="Century Gothic"/>
                <a:cs typeface="Century Gothic"/>
              </a:rPr>
              <a:t>Homework Policy</a:t>
            </a:r>
            <a:endParaRPr lang="en-US" sz="3600" u="sng" dirty="0">
              <a:latin typeface="Century Gothic"/>
              <a:cs typeface="Century Gothic"/>
            </a:endParaRPr>
          </a:p>
        </p:txBody>
      </p:sp>
      <p:sp>
        <p:nvSpPr>
          <p:cNvPr id="3" name="Content Placeholder 2"/>
          <p:cNvSpPr>
            <a:spLocks noGrp="1"/>
          </p:cNvSpPr>
          <p:nvPr>
            <p:ph idx="1"/>
          </p:nvPr>
        </p:nvSpPr>
        <p:spPr>
          <a:xfrm>
            <a:off x="822960" y="772919"/>
            <a:ext cx="7520940" cy="3879412"/>
          </a:xfrm>
        </p:spPr>
        <p:txBody>
          <a:bodyPr>
            <a:noAutofit/>
          </a:bodyPr>
          <a:lstStyle/>
          <a:p>
            <a:pPr>
              <a:buFont typeface="Arial"/>
              <a:buChar char="•"/>
            </a:pPr>
            <a:r>
              <a:rPr lang="en-US" sz="2200" dirty="0" smtClean="0">
                <a:latin typeface="Century Gothic"/>
                <a:cs typeface="Century Gothic"/>
              </a:rPr>
              <a:t>Any work sent home will serve as reinforcement to lessons presented in class. It will not be required. </a:t>
            </a:r>
          </a:p>
          <a:p>
            <a:pPr>
              <a:buFont typeface="Arial"/>
              <a:buChar char="•"/>
            </a:pPr>
            <a:r>
              <a:rPr lang="en-US" sz="2200" dirty="0">
                <a:latin typeface="Century Gothic"/>
                <a:cs typeface="Century Gothic"/>
              </a:rPr>
              <a:t>H</a:t>
            </a:r>
            <a:r>
              <a:rPr lang="en-US" sz="2200" dirty="0" smtClean="0">
                <a:latin typeface="Century Gothic"/>
                <a:cs typeface="Century Gothic"/>
              </a:rPr>
              <a:t>omework is a chance for students to practice what they learned. It should be completed independently (for the most part) and turned in when finished. </a:t>
            </a:r>
          </a:p>
          <a:p>
            <a:pPr>
              <a:buFont typeface="Arial"/>
              <a:buChar char="•"/>
            </a:pPr>
            <a:r>
              <a:rPr lang="en-US" sz="2200" dirty="0" smtClean="0">
                <a:latin typeface="Century Gothic"/>
                <a:cs typeface="Century Gothic"/>
              </a:rPr>
              <a:t>4</a:t>
            </a:r>
            <a:r>
              <a:rPr lang="en-US" sz="2200" baseline="30000" dirty="0" smtClean="0">
                <a:latin typeface="Century Gothic"/>
                <a:cs typeface="Century Gothic"/>
              </a:rPr>
              <a:t>th</a:t>
            </a:r>
            <a:r>
              <a:rPr lang="en-US" sz="2200" dirty="0" smtClean="0">
                <a:latin typeface="Century Gothic"/>
                <a:cs typeface="Century Gothic"/>
              </a:rPr>
              <a:t> grade homework assignments should take about 1 hour. This may/may not include the 20min of reading.</a:t>
            </a:r>
            <a:endParaRPr lang="en-US" sz="2200" dirty="0">
              <a:latin typeface="Century Gothic"/>
              <a:cs typeface="Century Gothic"/>
            </a:endParaRPr>
          </a:p>
          <a:p>
            <a:pPr>
              <a:buFont typeface="Arial"/>
              <a:buChar char="•"/>
            </a:pPr>
            <a:r>
              <a:rPr lang="en-US" sz="2200" u="sng" dirty="0" smtClean="0">
                <a:latin typeface="Century Gothic"/>
                <a:cs typeface="Century Gothic"/>
              </a:rPr>
              <a:t>Math</a:t>
            </a:r>
            <a:r>
              <a:rPr lang="en-US" sz="2200" dirty="0" smtClean="0">
                <a:latin typeface="Century Gothic"/>
                <a:cs typeface="Century Gothic"/>
              </a:rPr>
              <a:t> homework assignments mirror the lesson each day &amp; are due the </a:t>
            </a:r>
            <a:r>
              <a:rPr lang="en-US" sz="2200" u="sng" dirty="0" smtClean="0">
                <a:latin typeface="Century Gothic"/>
                <a:cs typeface="Century Gothic"/>
              </a:rPr>
              <a:t>following day</a:t>
            </a:r>
            <a:r>
              <a:rPr lang="en-US" sz="2200" dirty="0" smtClean="0">
                <a:latin typeface="Century Gothic"/>
                <a:cs typeface="Century Gothic"/>
              </a:rPr>
              <a:t>. </a:t>
            </a:r>
          </a:p>
          <a:p>
            <a:pPr>
              <a:buFont typeface="Arial"/>
              <a:buChar char="•"/>
            </a:pPr>
            <a:r>
              <a:rPr lang="en-US" sz="2200" u="sng" dirty="0" smtClean="0">
                <a:latin typeface="Century Gothic"/>
                <a:cs typeface="Century Gothic"/>
              </a:rPr>
              <a:t>Spelling/Vocab</a:t>
            </a:r>
            <a:r>
              <a:rPr lang="en-US" sz="2200" dirty="0" smtClean="0">
                <a:latin typeface="Century Gothic"/>
                <a:cs typeface="Century Gothic"/>
              </a:rPr>
              <a:t> list will be given on </a:t>
            </a:r>
            <a:r>
              <a:rPr lang="en-US" sz="2200" u="sng" dirty="0" smtClean="0">
                <a:latin typeface="Century Gothic"/>
                <a:cs typeface="Century Gothic"/>
              </a:rPr>
              <a:t>Mondays</a:t>
            </a:r>
            <a:r>
              <a:rPr lang="en-US" sz="2200" dirty="0">
                <a:latin typeface="Century Gothic"/>
                <a:cs typeface="Century Gothic"/>
              </a:rPr>
              <a:t> </a:t>
            </a:r>
            <a:r>
              <a:rPr lang="en-US" sz="2200" dirty="0" smtClean="0">
                <a:latin typeface="Century Gothic"/>
                <a:cs typeface="Century Gothic"/>
              </a:rPr>
              <a:t>&amp; completed assignments will be collected on </a:t>
            </a:r>
            <a:r>
              <a:rPr lang="en-US" sz="2200" u="sng" dirty="0" smtClean="0">
                <a:latin typeface="Century Gothic"/>
                <a:cs typeface="Century Gothic"/>
              </a:rPr>
              <a:t>Fridays</a:t>
            </a:r>
            <a:r>
              <a:rPr lang="en-US" sz="2200" dirty="0" smtClean="0">
                <a:latin typeface="Century Gothic"/>
                <a:cs typeface="Century Gothic"/>
              </a:rPr>
              <a:t>. </a:t>
            </a:r>
          </a:p>
          <a:p>
            <a:pPr>
              <a:buFont typeface="Arial"/>
              <a:buChar char="•"/>
            </a:pPr>
            <a:r>
              <a:rPr lang="en-US" sz="2200" dirty="0" smtClean="0">
                <a:latin typeface="Century Gothic"/>
                <a:cs typeface="Century Gothic"/>
              </a:rPr>
              <a:t>There will be NO homework on weekends…</a:t>
            </a:r>
            <a:endParaRPr lang="en-US" sz="2200" dirty="0">
              <a:latin typeface="Century Gothic"/>
              <a:cs typeface="Century Gothic"/>
            </a:endParaRPr>
          </a:p>
        </p:txBody>
      </p:sp>
    </p:spTree>
    <p:extLst>
      <p:ext uri="{BB962C8B-B14F-4D97-AF65-F5344CB8AC3E}">
        <p14:creationId xmlns:p14="http://schemas.microsoft.com/office/powerpoint/2010/main" val="209357467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mework.pdf"/>
          <p:cNvPicPr>
            <a:picLocks noChangeAspect="1"/>
          </p:cNvPicPr>
          <p:nvPr/>
        </p:nvPicPr>
        <p:blipFill rotWithShape="1">
          <a:blip r:embed="rId2">
            <a:extLst>
              <a:ext uri="{28A0092B-C50C-407E-A947-70E740481C1C}">
                <a14:useLocalDpi xmlns:a14="http://schemas.microsoft.com/office/drawing/2010/main" val="0"/>
              </a:ext>
            </a:extLst>
          </a:blip>
          <a:srcRect l="1677" t="2680" r="6260" b="13494"/>
          <a:stretch/>
        </p:blipFill>
        <p:spPr>
          <a:xfrm>
            <a:off x="534688" y="601615"/>
            <a:ext cx="8170701" cy="5748771"/>
          </a:xfrm>
          <a:prstGeom prst="rect">
            <a:avLst/>
          </a:prstGeom>
          <a:solidFill>
            <a:schemeClr val="bg1"/>
          </a:solidFill>
          <a:ln>
            <a:solidFill>
              <a:schemeClr val="tx1"/>
            </a:solidFill>
          </a:ln>
        </p:spPr>
      </p:pic>
    </p:spTree>
    <p:extLst>
      <p:ext uri="{BB962C8B-B14F-4D97-AF65-F5344CB8AC3E}">
        <p14:creationId xmlns:p14="http://schemas.microsoft.com/office/powerpoint/2010/main" val="227691316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8333" y="474345"/>
            <a:ext cx="8544022" cy="7294304"/>
          </a:xfrm>
          <a:prstGeom prst="rect">
            <a:avLst/>
          </a:prstGeom>
        </p:spPr>
        <p:txBody>
          <a:bodyPr wrap="square">
            <a:spAutoFit/>
          </a:bodyPr>
          <a:lstStyle/>
          <a:p>
            <a:pPr algn="ctr"/>
            <a:r>
              <a:rPr lang="en-US" sz="3600" b="1" u="sng" dirty="0"/>
              <a:t>30 Book Challenge</a:t>
            </a:r>
            <a:r>
              <a:rPr lang="en-US" sz="3600" b="1" u="sng" dirty="0" smtClean="0"/>
              <a:t>:</a:t>
            </a:r>
          </a:p>
          <a:p>
            <a:pPr algn="ctr"/>
            <a:endParaRPr lang="en-US" sz="2000" dirty="0">
              <a:latin typeface="Chalkboard"/>
              <a:cs typeface="Chalkboard"/>
            </a:endParaRPr>
          </a:p>
          <a:p>
            <a:r>
              <a:rPr lang="en-US" sz="2000" dirty="0" smtClean="0">
                <a:latin typeface="Chalkboard"/>
                <a:cs typeface="Chalkboard"/>
              </a:rPr>
              <a:t>*As </a:t>
            </a:r>
            <a:r>
              <a:rPr lang="en-US" sz="2000" dirty="0">
                <a:latin typeface="Chalkboard"/>
                <a:cs typeface="Chalkboard"/>
              </a:rPr>
              <a:t>part of your child’s Language Arts curriculum this year, your child will be participating in a 30 book challenge!  </a:t>
            </a:r>
          </a:p>
          <a:p>
            <a:endParaRPr lang="en-US" sz="2000" dirty="0" smtClean="0">
              <a:latin typeface="Chalkboard"/>
              <a:cs typeface="Chalkboard"/>
            </a:endParaRPr>
          </a:p>
          <a:p>
            <a:r>
              <a:rPr lang="en-US" sz="2000" dirty="0" smtClean="0">
                <a:latin typeface="Chalkboard"/>
                <a:cs typeface="Chalkboard"/>
              </a:rPr>
              <a:t>* Students should plan to read about 10 chapter books a trimester. They will earn credit in class by writing a summary, doing a “Book Talk”, posting a blog on our class website etc. </a:t>
            </a:r>
          </a:p>
          <a:p>
            <a:endParaRPr lang="en-US" sz="2000" dirty="0" smtClean="0">
              <a:latin typeface="Chalkboard"/>
              <a:cs typeface="Chalkboard"/>
            </a:endParaRPr>
          </a:p>
          <a:p>
            <a:r>
              <a:rPr lang="en-US" sz="2000" dirty="0" smtClean="0">
                <a:latin typeface="Chalkboard"/>
                <a:cs typeface="Chalkboard"/>
              </a:rPr>
              <a:t>*Some </a:t>
            </a:r>
            <a:r>
              <a:rPr lang="en-US" sz="2000" dirty="0">
                <a:latin typeface="Chalkboard"/>
                <a:cs typeface="Chalkboard"/>
              </a:rPr>
              <a:t>of the reading will be done in class, however students are expected to be </a:t>
            </a:r>
            <a:r>
              <a:rPr lang="en-US" sz="2000" b="1" dirty="0">
                <a:latin typeface="Chalkboard"/>
                <a:cs typeface="Chalkboard"/>
              </a:rPr>
              <a:t>reading at home (about 15-25 minutes nightly)</a:t>
            </a:r>
            <a:r>
              <a:rPr lang="en-US" sz="2000" dirty="0" smtClean="0">
                <a:latin typeface="Chalkboard"/>
                <a:cs typeface="Chalkboard"/>
              </a:rPr>
              <a:t>.</a:t>
            </a:r>
          </a:p>
          <a:p>
            <a:endParaRPr lang="en-US" sz="2000" dirty="0" smtClean="0">
              <a:latin typeface="Chalkboard"/>
              <a:cs typeface="Chalkboard"/>
            </a:endParaRPr>
          </a:p>
          <a:p>
            <a:endParaRPr lang="en-US" sz="2000" dirty="0">
              <a:latin typeface="Chalkboard"/>
              <a:cs typeface="Chalkboard"/>
            </a:endParaRPr>
          </a:p>
          <a:p>
            <a:r>
              <a:rPr lang="en-US" sz="2000" dirty="0" smtClean="0">
                <a:latin typeface="Chalkboard"/>
                <a:cs typeface="Chalkboard"/>
              </a:rPr>
              <a:t> </a:t>
            </a:r>
          </a:p>
          <a:p>
            <a:r>
              <a:rPr lang="en-US" sz="2000" dirty="0" smtClean="0">
                <a:latin typeface="Chalkboard"/>
                <a:cs typeface="Chalkboard"/>
              </a:rPr>
              <a:t>My </a:t>
            </a:r>
            <a:r>
              <a:rPr lang="en-US" sz="2000" dirty="0">
                <a:latin typeface="Chalkboard"/>
                <a:cs typeface="Chalkboard"/>
              </a:rPr>
              <a:t>goal for the program is to have my students not only leave 4</a:t>
            </a:r>
            <a:r>
              <a:rPr lang="en-US" sz="2000" baseline="30000" dirty="0">
                <a:latin typeface="Chalkboard"/>
                <a:cs typeface="Chalkboard"/>
              </a:rPr>
              <a:t>th</a:t>
            </a:r>
            <a:r>
              <a:rPr lang="en-US" sz="2000" dirty="0">
                <a:latin typeface="Chalkboard"/>
                <a:cs typeface="Chalkboard"/>
              </a:rPr>
              <a:t> grade with foundational skills for reading and reading strategies, I want my students to LOVE to read! Please visit the website for the genre requirements. </a:t>
            </a:r>
            <a:endParaRPr lang="en-US" sz="2000" dirty="0" smtClean="0">
              <a:latin typeface="Chalkboard"/>
              <a:cs typeface="Chalkboard"/>
            </a:endParaRPr>
          </a:p>
          <a:p>
            <a:endParaRPr lang="en-US" sz="2000" dirty="0"/>
          </a:p>
          <a:p>
            <a:endParaRPr lang="en-US" dirty="0" smtClean="0"/>
          </a:p>
          <a:p>
            <a:endParaRPr lang="en-US" dirty="0"/>
          </a:p>
          <a:p>
            <a:endParaRPr lang="en-US" dirty="0" smtClean="0"/>
          </a:p>
          <a:p>
            <a:endParaRPr lang="en-US" dirty="0"/>
          </a:p>
        </p:txBody>
      </p:sp>
      <p:pic>
        <p:nvPicPr>
          <p:cNvPr id="4" name="Picture 3"/>
          <p:cNvPicPr>
            <a:picLocks noChangeAspect="1"/>
          </p:cNvPicPr>
          <p:nvPr/>
        </p:nvPicPr>
        <p:blipFill>
          <a:blip r:embed="rId2"/>
          <a:stretch>
            <a:fillRect/>
          </a:stretch>
        </p:blipFill>
        <p:spPr>
          <a:xfrm rot="20321892">
            <a:off x="7182944" y="185626"/>
            <a:ext cx="1209578" cy="997681"/>
          </a:xfrm>
          <a:prstGeom prst="rect">
            <a:avLst/>
          </a:prstGeom>
        </p:spPr>
      </p:pic>
    </p:spTree>
    <p:extLst>
      <p:ext uri="{BB962C8B-B14F-4D97-AF65-F5344CB8AC3E}">
        <p14:creationId xmlns:p14="http://schemas.microsoft.com/office/powerpoint/2010/main" val="2915049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181451"/>
            <a:ext cx="8923866" cy="7725192"/>
          </a:xfrm>
          <a:prstGeom prst="rect">
            <a:avLst/>
          </a:prstGeom>
          <a:noFill/>
        </p:spPr>
        <p:txBody>
          <a:bodyPr wrap="square" rtlCol="0">
            <a:spAutoFit/>
          </a:bodyPr>
          <a:lstStyle/>
          <a:p>
            <a:r>
              <a:rPr lang="en-US" dirty="0">
                <a:latin typeface="Chalkboard"/>
                <a:cs typeface="Chalkboard"/>
              </a:rPr>
              <a:t> </a:t>
            </a:r>
          </a:p>
          <a:p>
            <a:pPr algn="ctr"/>
            <a:r>
              <a:rPr lang="en-US" sz="4400" b="1" u="sng" dirty="0" smtClean="0">
                <a:latin typeface="Chalkboard"/>
                <a:cs typeface="Chalkboard"/>
              </a:rPr>
              <a:t>4</a:t>
            </a:r>
            <a:r>
              <a:rPr lang="en-US" sz="4400" b="1" u="sng" baseline="30000" dirty="0" smtClean="0">
                <a:latin typeface="Chalkboard"/>
                <a:cs typeface="Chalkboard"/>
              </a:rPr>
              <a:t>th</a:t>
            </a:r>
            <a:r>
              <a:rPr lang="en-US" sz="4400" b="1" u="sng" dirty="0" smtClean="0">
                <a:latin typeface="Chalkboard"/>
                <a:cs typeface="Chalkboard"/>
              </a:rPr>
              <a:t> Grade Presentations:</a:t>
            </a:r>
          </a:p>
          <a:p>
            <a:pPr algn="ctr"/>
            <a:endParaRPr lang="en-US" sz="2400" dirty="0" smtClean="0">
              <a:latin typeface="Chalkboard"/>
              <a:cs typeface="Chalkboard"/>
            </a:endParaRPr>
          </a:p>
          <a:p>
            <a:r>
              <a:rPr lang="en-US" sz="2800" dirty="0" smtClean="0">
                <a:latin typeface="Chalkboard"/>
                <a:cs typeface="Chalkboard"/>
              </a:rPr>
              <a:t>As part of our 4</a:t>
            </a:r>
            <a:r>
              <a:rPr lang="en-US" sz="2800" baseline="30000" dirty="0" smtClean="0">
                <a:latin typeface="Chalkboard"/>
                <a:cs typeface="Chalkboard"/>
              </a:rPr>
              <a:t>th</a:t>
            </a:r>
            <a:r>
              <a:rPr lang="en-US" sz="2800" dirty="0" smtClean="0">
                <a:latin typeface="Chalkboard"/>
                <a:cs typeface="Chalkboard"/>
              </a:rPr>
              <a:t> grade Common Core Curriculum for </a:t>
            </a:r>
            <a:r>
              <a:rPr lang="en-US" sz="2800" i="1" dirty="0" smtClean="0">
                <a:latin typeface="Chalkboard"/>
                <a:cs typeface="Chalkboard"/>
              </a:rPr>
              <a:t>Listening and Speaking,</a:t>
            </a:r>
            <a:r>
              <a:rPr lang="en-US" sz="2800" i="1" dirty="0">
                <a:latin typeface="Chalkboard"/>
                <a:cs typeface="Chalkboard"/>
              </a:rPr>
              <a:t> </a:t>
            </a:r>
            <a:r>
              <a:rPr lang="en-US" sz="2800" dirty="0">
                <a:latin typeface="Chalkboard"/>
                <a:cs typeface="Chalkboard"/>
              </a:rPr>
              <a:t>s</a:t>
            </a:r>
            <a:r>
              <a:rPr lang="en-US" sz="2800" dirty="0" smtClean="0">
                <a:latin typeface="Chalkboard"/>
                <a:cs typeface="Chalkboard"/>
              </a:rPr>
              <a:t>tudents </a:t>
            </a:r>
            <a:r>
              <a:rPr lang="en-US" sz="2800" dirty="0">
                <a:latin typeface="Chalkboard"/>
                <a:cs typeface="Chalkboard"/>
              </a:rPr>
              <a:t>will </a:t>
            </a:r>
            <a:r>
              <a:rPr lang="en-US" sz="2800" dirty="0" smtClean="0">
                <a:latin typeface="Chalkboard"/>
                <a:cs typeface="Chalkboard"/>
              </a:rPr>
              <a:t>be orally presenting poetry and projects throughout the year.</a:t>
            </a:r>
          </a:p>
          <a:p>
            <a:endParaRPr lang="en-US" sz="2800" u="sng" dirty="0">
              <a:latin typeface="Chalkboard"/>
              <a:cs typeface="Chalkboard"/>
            </a:endParaRPr>
          </a:p>
          <a:p>
            <a:r>
              <a:rPr lang="en-US" sz="2800" u="sng" dirty="0" smtClean="0">
                <a:latin typeface="Chalkboard"/>
                <a:cs typeface="Chalkboard"/>
              </a:rPr>
              <a:t>Poetry Presentations:</a:t>
            </a:r>
          </a:p>
          <a:p>
            <a:r>
              <a:rPr lang="en-US" sz="2800" dirty="0" smtClean="0">
                <a:latin typeface="Chalkboard"/>
                <a:cs typeface="Chalkboard"/>
              </a:rPr>
              <a:t>*A </a:t>
            </a:r>
            <a:r>
              <a:rPr lang="en-US" sz="2800" dirty="0">
                <a:latin typeface="Chalkboard"/>
                <a:cs typeface="Chalkboard"/>
              </a:rPr>
              <a:t>list of poetry options will provided at the beginning of each month</a:t>
            </a:r>
            <a:r>
              <a:rPr lang="en-US" sz="2800" dirty="0" smtClean="0">
                <a:latin typeface="Chalkboard"/>
                <a:cs typeface="Chalkboard"/>
              </a:rPr>
              <a:t>.</a:t>
            </a:r>
          </a:p>
          <a:p>
            <a:r>
              <a:rPr lang="en-US" sz="2800" dirty="0" smtClean="0">
                <a:latin typeface="Chalkboard"/>
                <a:cs typeface="Chalkboard"/>
              </a:rPr>
              <a:t>*Students will memorize </a:t>
            </a:r>
            <a:r>
              <a:rPr lang="en-US" sz="2800" dirty="0">
                <a:latin typeface="Chalkboard"/>
                <a:cs typeface="Chalkboard"/>
              </a:rPr>
              <a:t>and recite a</a:t>
            </a:r>
            <a:r>
              <a:rPr lang="en-US" sz="2800" dirty="0" smtClean="0">
                <a:latin typeface="Chalkboard"/>
                <a:cs typeface="Chalkboard"/>
              </a:rPr>
              <a:t> poem weekly, beginning in September.</a:t>
            </a:r>
          </a:p>
          <a:p>
            <a:r>
              <a:rPr lang="en-US" sz="2800" u="sng" dirty="0" smtClean="0">
                <a:latin typeface="Chalkboard"/>
                <a:cs typeface="Chalkboard"/>
              </a:rPr>
              <a:t>Reader’s Theater: </a:t>
            </a:r>
            <a:r>
              <a:rPr lang="en-US" sz="2800" dirty="0" smtClean="0">
                <a:latin typeface="Chalkboard"/>
                <a:cs typeface="Chalkboard"/>
              </a:rPr>
              <a:t>End of each ELA unit</a:t>
            </a:r>
            <a:endParaRPr lang="en-US" sz="2800" dirty="0">
              <a:latin typeface="Chalkboard"/>
              <a:cs typeface="Chalkboard"/>
            </a:endParaRPr>
          </a:p>
          <a:p>
            <a:r>
              <a:rPr lang="en-US" sz="2800" u="sng" dirty="0" smtClean="0">
                <a:latin typeface="Chalkboard"/>
                <a:cs typeface="Chalkboard"/>
              </a:rPr>
              <a:t>Trimester Projects:  CA Regions, </a:t>
            </a:r>
            <a:r>
              <a:rPr lang="en-US" sz="2800" dirty="0" smtClean="0">
                <a:latin typeface="Chalkboard"/>
                <a:cs typeface="Chalkboard"/>
              </a:rPr>
              <a:t>California Natives, Missions, etc.</a:t>
            </a:r>
          </a:p>
          <a:p>
            <a:endParaRPr lang="en-US" sz="2800" dirty="0" smtClean="0">
              <a:latin typeface="Chalkboard"/>
              <a:cs typeface="Chalkboard"/>
            </a:endParaRPr>
          </a:p>
          <a:p>
            <a:endParaRPr lang="en-US" sz="2800" dirty="0" smtClean="0">
              <a:latin typeface="Chalkboard"/>
              <a:cs typeface="Chalkboard"/>
            </a:endParaRPr>
          </a:p>
          <a:p>
            <a:endParaRPr lang="en-US" dirty="0"/>
          </a:p>
        </p:txBody>
      </p:sp>
      <p:pic>
        <p:nvPicPr>
          <p:cNvPr id="3" name="Picture 2"/>
          <p:cNvPicPr>
            <a:picLocks noChangeAspect="1"/>
          </p:cNvPicPr>
          <p:nvPr/>
        </p:nvPicPr>
        <p:blipFill>
          <a:blip r:embed="rId2"/>
          <a:stretch>
            <a:fillRect/>
          </a:stretch>
        </p:blipFill>
        <p:spPr>
          <a:xfrm rot="1104494">
            <a:off x="7560338" y="3215022"/>
            <a:ext cx="1216963" cy="1125462"/>
          </a:xfrm>
          <a:prstGeom prst="rect">
            <a:avLst/>
          </a:prstGeom>
        </p:spPr>
      </p:pic>
    </p:spTree>
    <p:extLst>
      <p:ext uri="{BB962C8B-B14F-4D97-AF65-F5344CB8AC3E}">
        <p14:creationId xmlns:p14="http://schemas.microsoft.com/office/powerpoint/2010/main" val="3027586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u="sng" dirty="0" smtClean="0">
                <a:latin typeface="Century Gothic"/>
                <a:cs typeface="Century Gothic"/>
              </a:rPr>
              <a:t>Fun Friday &amp; homework hall</a:t>
            </a:r>
            <a:endParaRPr lang="en-US" sz="3600" u="sng" dirty="0">
              <a:latin typeface="Century Gothic"/>
              <a:cs typeface="Century Gothic"/>
            </a:endParaRPr>
          </a:p>
        </p:txBody>
      </p:sp>
      <p:sp>
        <p:nvSpPr>
          <p:cNvPr id="3" name="Content Placeholder 2"/>
          <p:cNvSpPr>
            <a:spLocks noGrp="1"/>
          </p:cNvSpPr>
          <p:nvPr>
            <p:ph idx="1"/>
          </p:nvPr>
        </p:nvSpPr>
        <p:spPr>
          <a:xfrm>
            <a:off x="822960" y="1100629"/>
            <a:ext cx="7520940" cy="3295374"/>
          </a:xfrm>
        </p:spPr>
        <p:txBody>
          <a:bodyPr>
            <a:normAutofit/>
          </a:bodyPr>
          <a:lstStyle/>
          <a:p>
            <a:pPr marL="0" indent="0"/>
            <a:r>
              <a:rPr lang="en-US" sz="2400" b="0" u="sng" dirty="0" smtClean="0">
                <a:latin typeface="Century Gothic"/>
                <a:cs typeface="Century Gothic"/>
              </a:rPr>
              <a:t>Fun Friday</a:t>
            </a:r>
            <a:r>
              <a:rPr lang="en-US" sz="2400" b="0" dirty="0" smtClean="0">
                <a:latin typeface="Century Gothic"/>
                <a:cs typeface="Century Gothic"/>
              </a:rPr>
              <a:t>: </a:t>
            </a:r>
          </a:p>
          <a:p>
            <a:pPr marL="516636" lvl="4" indent="0">
              <a:buNone/>
            </a:pPr>
            <a:r>
              <a:rPr lang="en-US" sz="2400" b="0" dirty="0" smtClean="0">
                <a:latin typeface="Century Gothic"/>
                <a:cs typeface="Century Gothic"/>
              </a:rPr>
              <a:t>Students </a:t>
            </a:r>
            <a:r>
              <a:rPr lang="en-US" sz="2400" b="0" dirty="0">
                <a:latin typeface="Century Gothic"/>
                <a:cs typeface="Century Gothic"/>
              </a:rPr>
              <a:t>who have completed all class </a:t>
            </a:r>
            <a:r>
              <a:rPr lang="en-US" sz="2400" b="0" dirty="0" smtClean="0">
                <a:latin typeface="Century Gothic"/>
                <a:cs typeface="Century Gothic"/>
              </a:rPr>
              <a:t>work and homework earn time for art </a:t>
            </a:r>
            <a:r>
              <a:rPr lang="en-US" sz="2400" b="0" dirty="0">
                <a:latin typeface="Century Gothic"/>
                <a:cs typeface="Century Gothic"/>
              </a:rPr>
              <a:t>projects, science experiments, math games, and other fun </a:t>
            </a:r>
            <a:r>
              <a:rPr lang="en-US" sz="2400" b="0" dirty="0" smtClean="0">
                <a:latin typeface="Century Gothic"/>
                <a:cs typeface="Century Gothic"/>
              </a:rPr>
              <a:t>activities on Friday afternoons</a:t>
            </a:r>
            <a:r>
              <a:rPr lang="en-US" sz="2400" dirty="0" smtClean="0">
                <a:latin typeface="Century Gothic"/>
                <a:cs typeface="Century Gothic"/>
              </a:rPr>
              <a:t>!</a:t>
            </a:r>
            <a:endParaRPr lang="en-US" sz="2400" b="0" dirty="0" smtClean="0">
              <a:latin typeface="Century Gothic"/>
              <a:cs typeface="Century Gothic"/>
            </a:endParaRPr>
          </a:p>
          <a:p>
            <a:pPr marL="0" indent="0"/>
            <a:r>
              <a:rPr lang="en-US" sz="2400" b="0" u="sng" dirty="0" smtClean="0">
                <a:latin typeface="Century Gothic"/>
                <a:cs typeface="Century Gothic"/>
              </a:rPr>
              <a:t>“Finish-Up” Friday</a:t>
            </a:r>
            <a:r>
              <a:rPr lang="en-US" sz="2400" b="0" dirty="0" smtClean="0">
                <a:latin typeface="Century Gothic"/>
                <a:cs typeface="Century Gothic"/>
              </a:rPr>
              <a:t>: </a:t>
            </a:r>
          </a:p>
          <a:p>
            <a:pPr marL="457200" lvl="3" indent="0">
              <a:buNone/>
            </a:pPr>
            <a:r>
              <a:rPr lang="en-US" sz="2400" dirty="0" smtClean="0">
                <a:latin typeface="Century Gothic"/>
                <a:cs typeface="Century Gothic"/>
              </a:rPr>
              <a:t>S</a:t>
            </a:r>
            <a:r>
              <a:rPr lang="en-US" sz="2400" b="0" dirty="0" smtClean="0">
                <a:latin typeface="Century Gothic"/>
                <a:cs typeface="Century Gothic"/>
              </a:rPr>
              <a:t>tudents who are missing assignments </a:t>
            </a:r>
            <a:r>
              <a:rPr lang="en-US" sz="2400" b="0" dirty="0">
                <a:latin typeface="Century Gothic"/>
                <a:cs typeface="Century Gothic"/>
              </a:rPr>
              <a:t>will go to another classroom </a:t>
            </a:r>
            <a:r>
              <a:rPr lang="en-US" sz="2400" b="0" dirty="0" smtClean="0">
                <a:latin typeface="Century Gothic"/>
                <a:cs typeface="Century Gothic"/>
              </a:rPr>
              <a:t>to </a:t>
            </a:r>
            <a:r>
              <a:rPr lang="en-US" sz="2400" b="0" dirty="0">
                <a:latin typeface="Century Gothic"/>
                <a:cs typeface="Century Gothic"/>
              </a:rPr>
              <a:t>complete </a:t>
            </a:r>
            <a:r>
              <a:rPr lang="en-US" sz="2400" dirty="0" smtClean="0">
                <a:latin typeface="Century Gothic"/>
                <a:cs typeface="Century Gothic"/>
              </a:rPr>
              <a:t>their</a:t>
            </a:r>
            <a:r>
              <a:rPr lang="en-US" sz="2400" b="0" dirty="0" smtClean="0">
                <a:latin typeface="Century Gothic"/>
                <a:cs typeface="Century Gothic"/>
              </a:rPr>
              <a:t> work. </a:t>
            </a:r>
            <a:endParaRPr lang="en-US" sz="2400" dirty="0"/>
          </a:p>
        </p:txBody>
      </p:sp>
    </p:spTree>
    <p:extLst>
      <p:ext uri="{BB962C8B-B14F-4D97-AF65-F5344CB8AC3E}">
        <p14:creationId xmlns:p14="http://schemas.microsoft.com/office/powerpoint/2010/main" val="302081030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u="sng" dirty="0" smtClean="0">
                <a:latin typeface="Century Gothic"/>
                <a:cs typeface="Century Gothic"/>
              </a:rPr>
              <a:t>Absences &amp; make-up work</a:t>
            </a:r>
            <a:endParaRPr lang="en-US" sz="3600" u="sng" dirty="0">
              <a:latin typeface="Century Gothic"/>
              <a:cs typeface="Century Gothic"/>
            </a:endParaRPr>
          </a:p>
        </p:txBody>
      </p:sp>
      <p:sp>
        <p:nvSpPr>
          <p:cNvPr id="3" name="Content Placeholder 2"/>
          <p:cNvSpPr>
            <a:spLocks noGrp="1"/>
          </p:cNvSpPr>
          <p:nvPr>
            <p:ph idx="1"/>
          </p:nvPr>
        </p:nvSpPr>
        <p:spPr/>
        <p:txBody>
          <a:bodyPr>
            <a:normAutofit lnSpcReduction="10000"/>
          </a:bodyPr>
          <a:lstStyle/>
          <a:p>
            <a:pPr marL="0" indent="0"/>
            <a:r>
              <a:rPr lang="en-US" sz="2400" b="0" dirty="0">
                <a:latin typeface="Century Gothic"/>
                <a:cs typeface="Century Gothic"/>
              </a:rPr>
              <a:t>If your child is </a:t>
            </a:r>
            <a:r>
              <a:rPr lang="en-US" sz="2400" b="0" dirty="0" smtClean="0">
                <a:latin typeface="Century Gothic"/>
                <a:cs typeface="Century Gothic"/>
              </a:rPr>
              <a:t>absent, </a:t>
            </a:r>
            <a:r>
              <a:rPr lang="en-US" sz="2400" b="0" dirty="0">
                <a:latin typeface="Century Gothic"/>
                <a:cs typeface="Century Gothic"/>
              </a:rPr>
              <a:t>you are welcome to </a:t>
            </a:r>
            <a:r>
              <a:rPr lang="en-US" sz="2400" b="0" dirty="0" smtClean="0">
                <a:latin typeface="Century Gothic"/>
                <a:cs typeface="Century Gothic"/>
              </a:rPr>
              <a:t>pick </a:t>
            </a:r>
            <a:r>
              <a:rPr lang="en-US" sz="2400" b="0" dirty="0">
                <a:latin typeface="Century Gothic"/>
                <a:cs typeface="Century Gothic"/>
              </a:rPr>
              <a:t>up </a:t>
            </a:r>
            <a:r>
              <a:rPr lang="en-US" sz="2400" b="0" dirty="0" smtClean="0">
                <a:latin typeface="Century Gothic"/>
                <a:cs typeface="Century Gothic"/>
              </a:rPr>
              <a:t>missed </a:t>
            </a:r>
            <a:r>
              <a:rPr lang="en-US" sz="2400" b="0" dirty="0">
                <a:latin typeface="Century Gothic"/>
                <a:cs typeface="Century Gothic"/>
              </a:rPr>
              <a:t>assignments at the END of the school day. </a:t>
            </a:r>
            <a:r>
              <a:rPr lang="en-US" sz="2400" b="0" dirty="0" smtClean="0">
                <a:latin typeface="Century Gothic"/>
                <a:cs typeface="Century Gothic"/>
              </a:rPr>
              <a:t>This will ensure that your </a:t>
            </a:r>
            <a:r>
              <a:rPr lang="en-US" sz="2400" b="0" dirty="0">
                <a:latin typeface="Century Gothic"/>
                <a:cs typeface="Century Gothic"/>
              </a:rPr>
              <a:t>child has all of the needed materials, notes, and handouts in order to complete the missed lessons. </a:t>
            </a:r>
            <a:r>
              <a:rPr lang="en-US" sz="2400" b="0" dirty="0" smtClean="0">
                <a:latin typeface="Century Gothic"/>
                <a:cs typeface="Century Gothic"/>
              </a:rPr>
              <a:t>Please send me an email if you plan to pick it up.  </a:t>
            </a:r>
          </a:p>
          <a:p>
            <a:pPr marL="0" indent="0"/>
            <a:endParaRPr lang="en-US" sz="2400" b="0" dirty="0" smtClean="0">
              <a:latin typeface="Century Gothic"/>
              <a:cs typeface="Century Gothic"/>
            </a:endParaRPr>
          </a:p>
          <a:p>
            <a:pPr marL="0" indent="0"/>
            <a:r>
              <a:rPr lang="en-US" sz="2400" b="0" dirty="0" smtClean="0">
                <a:latin typeface="Century Gothic"/>
                <a:cs typeface="Century Gothic"/>
              </a:rPr>
              <a:t>It </a:t>
            </a:r>
            <a:r>
              <a:rPr lang="en-US" sz="2400" b="0" dirty="0">
                <a:latin typeface="Century Gothic"/>
                <a:cs typeface="Century Gothic"/>
              </a:rPr>
              <a:t>is </a:t>
            </a:r>
            <a:r>
              <a:rPr lang="en-US" sz="2400" b="0" dirty="0" smtClean="0">
                <a:latin typeface="Century Gothic"/>
                <a:cs typeface="Century Gothic"/>
              </a:rPr>
              <a:t>the </a:t>
            </a:r>
            <a:r>
              <a:rPr lang="en-US" sz="2400" b="0" u="sng" dirty="0" smtClean="0">
                <a:latin typeface="Century Gothic"/>
                <a:cs typeface="Century Gothic"/>
              </a:rPr>
              <a:t>student’s responsibility </a:t>
            </a:r>
            <a:r>
              <a:rPr lang="en-US" sz="2400" b="0" dirty="0">
                <a:latin typeface="Century Gothic"/>
                <a:cs typeface="Century Gothic"/>
              </a:rPr>
              <a:t>to make sure </a:t>
            </a:r>
            <a:r>
              <a:rPr lang="en-US" sz="2400" b="0" dirty="0" smtClean="0">
                <a:latin typeface="Century Gothic"/>
                <a:cs typeface="Century Gothic"/>
              </a:rPr>
              <a:t>that all the missing assignments have been turned in.</a:t>
            </a:r>
            <a:endParaRPr lang="en-US" sz="2400" b="0" dirty="0">
              <a:latin typeface="Century Gothic"/>
              <a:cs typeface="Century Gothic"/>
            </a:endParaRPr>
          </a:p>
        </p:txBody>
      </p:sp>
      <p:sp>
        <p:nvSpPr>
          <p:cNvPr id="9" name="TextBox 8"/>
          <p:cNvSpPr txBox="1"/>
          <p:nvPr/>
        </p:nvSpPr>
        <p:spPr>
          <a:xfrm>
            <a:off x="3624259" y="4867161"/>
            <a:ext cx="5430426" cy="1785104"/>
          </a:xfrm>
          <a:prstGeom prst="rect">
            <a:avLst/>
          </a:prstGeom>
          <a:noFill/>
        </p:spPr>
        <p:txBody>
          <a:bodyPr wrap="square" rtlCol="0">
            <a:spAutoFit/>
          </a:bodyPr>
          <a:lstStyle/>
          <a:p>
            <a:pPr algn="ctr"/>
            <a:r>
              <a:rPr lang="en-US" sz="2000" b="1" u="sng" dirty="0" smtClean="0">
                <a:latin typeface="Noteworthy Light"/>
                <a:cs typeface="Noteworthy Light"/>
              </a:rPr>
              <a:t> Office Notes </a:t>
            </a:r>
            <a:r>
              <a:rPr lang="en-US" sz="2000" b="1" dirty="0" smtClean="0">
                <a:latin typeface="Noteworthy Light"/>
                <a:cs typeface="Noteworthy Light"/>
              </a:rPr>
              <a:t>: </a:t>
            </a:r>
          </a:p>
          <a:p>
            <a:pPr algn="ctr"/>
            <a:r>
              <a:rPr lang="en-US" dirty="0" smtClean="0">
                <a:latin typeface="Century Gothic"/>
                <a:cs typeface="Century Gothic"/>
              </a:rPr>
              <a:t>Missing </a:t>
            </a:r>
            <a:r>
              <a:rPr lang="en-US" dirty="0">
                <a:latin typeface="Century Gothic"/>
                <a:cs typeface="Century Gothic"/>
              </a:rPr>
              <a:t>5+ days of school is handled </a:t>
            </a:r>
            <a:r>
              <a:rPr lang="en-US" dirty="0" smtClean="0">
                <a:latin typeface="Century Gothic"/>
                <a:cs typeface="Century Gothic"/>
              </a:rPr>
              <a:t>differently Your child can be put on an independent study contract. If </a:t>
            </a:r>
            <a:r>
              <a:rPr lang="en-US" dirty="0">
                <a:latin typeface="Century Gothic"/>
                <a:cs typeface="Century Gothic"/>
              </a:rPr>
              <a:t>your child will be out </a:t>
            </a:r>
            <a:r>
              <a:rPr lang="en-US" dirty="0" smtClean="0">
                <a:latin typeface="Century Gothic"/>
                <a:cs typeface="Century Gothic"/>
              </a:rPr>
              <a:t>for </a:t>
            </a:r>
            <a:r>
              <a:rPr lang="en-US" dirty="0">
                <a:latin typeface="Century Gothic"/>
                <a:cs typeface="Century Gothic"/>
              </a:rPr>
              <a:t>an extended period of </a:t>
            </a:r>
            <a:r>
              <a:rPr lang="en-US" dirty="0" smtClean="0">
                <a:latin typeface="Century Gothic"/>
                <a:cs typeface="Century Gothic"/>
              </a:rPr>
              <a:t>time, please </a:t>
            </a:r>
            <a:r>
              <a:rPr lang="en-US" dirty="0">
                <a:latin typeface="Century Gothic"/>
                <a:cs typeface="Century Gothic"/>
              </a:rPr>
              <a:t>contact me 2 weeks </a:t>
            </a:r>
            <a:r>
              <a:rPr lang="en-US" dirty="0" smtClean="0">
                <a:latin typeface="Century Gothic"/>
                <a:cs typeface="Century Gothic"/>
              </a:rPr>
              <a:t>prior</a:t>
            </a:r>
            <a:r>
              <a:rPr lang="en-US" dirty="0">
                <a:latin typeface="Century Gothic"/>
                <a:cs typeface="Century Gothic"/>
              </a:rPr>
              <a:t> </a:t>
            </a:r>
            <a:r>
              <a:rPr lang="en-US" dirty="0" smtClean="0">
                <a:latin typeface="Century Gothic"/>
                <a:cs typeface="Century Gothic"/>
              </a:rPr>
              <a:t>to their absences. </a:t>
            </a:r>
            <a:endParaRPr lang="en-US" dirty="0">
              <a:latin typeface="Century Gothic"/>
              <a:cs typeface="Century Gothic"/>
            </a:endParaRPr>
          </a:p>
        </p:txBody>
      </p:sp>
    </p:spTree>
    <p:extLst>
      <p:ext uri="{BB962C8B-B14F-4D97-AF65-F5344CB8AC3E}">
        <p14:creationId xmlns:p14="http://schemas.microsoft.com/office/powerpoint/2010/main" val="416363519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Angle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Angles.thmx</Template>
  <TotalTime>1820</TotalTime>
  <Words>1412</Words>
  <Application>Microsoft Macintosh PowerPoint</Application>
  <PresentationFormat>On-screen Show (4:3)</PresentationFormat>
  <Paragraphs>197</Paragraphs>
  <Slides>26</Slides>
  <Notes>4</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Angles</vt:lpstr>
      <vt:lpstr>Welcome  to 4th Grade</vt:lpstr>
      <vt:lpstr>Agenda</vt:lpstr>
      <vt:lpstr>introduction</vt:lpstr>
      <vt:lpstr>Homework Policy</vt:lpstr>
      <vt:lpstr>PowerPoint Presentation</vt:lpstr>
      <vt:lpstr>PowerPoint Presentation</vt:lpstr>
      <vt:lpstr>PowerPoint Presentation</vt:lpstr>
      <vt:lpstr>Fun Friday &amp; homework hall</vt:lpstr>
      <vt:lpstr>Absences &amp; make-up work</vt:lpstr>
      <vt:lpstr>Friday Papers</vt:lpstr>
      <vt:lpstr>Our Week at a glance</vt:lpstr>
      <vt:lpstr>Field trips</vt:lpstr>
      <vt:lpstr>Behavior policy</vt:lpstr>
      <vt:lpstr>Classroom Rules &amp; Expectations</vt:lpstr>
      <vt:lpstr>What is PBIS?</vt:lpstr>
      <vt:lpstr>How Does PBIS Work? </vt:lpstr>
      <vt:lpstr>Incentives and Consequences</vt:lpstr>
      <vt:lpstr>school supplies</vt:lpstr>
      <vt:lpstr>Parent volunteers</vt:lpstr>
      <vt:lpstr>Volunteer Clearance</vt:lpstr>
      <vt:lpstr>Volunteer Clearance</vt:lpstr>
      <vt:lpstr>Announcements</vt:lpstr>
      <vt:lpstr>PowerPoint Presentation</vt:lpstr>
      <vt:lpstr>PowerPoint Presentation</vt:lpstr>
      <vt:lpstr>Contact information</vt:lpstr>
      <vt:lpstr>Now, it’s your turn…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Teacher Pulis</dc:creator>
  <cp:lastModifiedBy>Kristen Benato</cp:lastModifiedBy>
  <cp:revision>71</cp:revision>
  <cp:lastPrinted>2018-08-16T22:02:14Z</cp:lastPrinted>
  <dcterms:created xsi:type="dcterms:W3CDTF">2016-07-24T20:20:52Z</dcterms:created>
  <dcterms:modified xsi:type="dcterms:W3CDTF">2018-08-16T22:19:31Z</dcterms:modified>
</cp:coreProperties>
</file>